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5143500" cx="9144000"/>
  <p:notesSz cx="6858000" cy="9144000"/>
  <p:embeddedFontLst>
    <p:embeddedFont>
      <p:font typeface="Roboto"/>
      <p:regular r:id="rId46"/>
      <p:bold r:id="rId47"/>
      <p:italic r:id="rId48"/>
      <p:boldItalic r:id="rId49"/>
    </p:embeddedFont>
    <p:embeddedFont>
      <p:font typeface="Amatic SC"/>
      <p:regular r:id="rId50"/>
      <p:bold r:id="rId51"/>
    </p:embeddedFont>
    <p:embeddedFont>
      <p:font typeface="Source Code Pro"/>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Roboto-regular.fntdata"/><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Roboto-italic.fntdata"/><Relationship Id="rId47" Type="http://schemas.openxmlformats.org/officeDocument/2006/relationships/font" Target="fonts/Roboto-bold.fntdata"/><Relationship Id="rId49" Type="http://schemas.openxmlformats.org/officeDocument/2006/relationships/font" Target="fonts/Roboto-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AmaticSC-bold.fntdata"/><Relationship Id="rId50" Type="http://schemas.openxmlformats.org/officeDocument/2006/relationships/font" Target="fonts/AmaticSC-regular.fntdata"/><Relationship Id="rId53" Type="http://schemas.openxmlformats.org/officeDocument/2006/relationships/font" Target="fonts/SourceCodePro-bold.fntdata"/><Relationship Id="rId52" Type="http://schemas.openxmlformats.org/officeDocument/2006/relationships/font" Target="fonts/SourceCodePro-regular.fntdata"/><Relationship Id="rId11" Type="http://schemas.openxmlformats.org/officeDocument/2006/relationships/slide" Target="slides/slide6.xml"/><Relationship Id="rId55" Type="http://schemas.openxmlformats.org/officeDocument/2006/relationships/font" Target="fonts/SourceCodePro-boldItalic.fntdata"/><Relationship Id="rId10" Type="http://schemas.openxmlformats.org/officeDocument/2006/relationships/slide" Target="slides/slide5.xml"/><Relationship Id="rId54" Type="http://schemas.openxmlformats.org/officeDocument/2006/relationships/font" Target="fonts/SourceCodePro-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 name="Shape 52"/>
        <p:cNvGrpSpPr/>
        <p:nvPr/>
      </p:nvGrpSpPr>
      <p:grpSpPr>
        <a:xfrm>
          <a:off x="0" y="0"/>
          <a:ext cx="0" cy="0"/>
          <a:chOff x="0" y="0"/>
          <a:chExt cx="0" cy="0"/>
        </a:xfrm>
      </p:grpSpPr>
      <p:sp>
        <p:nvSpPr>
          <p:cNvPr id="53" name="Google Shape;53;gc6f59039d_0_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4" name="Google Shape;54;gc6f59039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My name is Melissa Kocelko and I am second year MA candidate in Anthropology.</a:t>
            </a:r>
            <a:endParaRPr/>
          </a:p>
          <a:p>
            <a:pPr indent="0" lvl="0" marL="0" rtl="0" algn="l">
              <a:spcBef>
                <a:spcPts val="0"/>
              </a:spcBef>
              <a:spcAft>
                <a:spcPts val="0"/>
              </a:spcAft>
              <a:buNone/>
            </a:pPr>
            <a:r>
              <a:rPr lang="en"/>
              <a:t>This project, to borrow from Richard Linklater, is the spiritual sequel to my thesis which briefly is looking at Indigenous comic books from story creation story production.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7e738c6275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7e738c6275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2018’s self-published work The Heroes is drawn by and comes from Keith Jim’s family. </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The story is told in English but uses Dine words for places and names. This is intentional as Keith views his comic and comics as a form of education.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7e738c6275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7e738c6275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7e7f2265d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7e7f2265d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6f412bac23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6f412bac23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6f412bac2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6f412bac2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They answer the call of the children. They have extraordinary abilities and choose to use those to help people; i.e. they meet our </a:t>
            </a:r>
            <a:r>
              <a:rPr lang="en"/>
              <a:t>definition</a:t>
            </a:r>
            <a:r>
              <a:rPr lang="en"/>
              <a:t> of a superhero.</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7e7f2265d6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7e7f2265d6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7e738c6275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7e738c6275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Monster introduction with the heroes and their subsequent “battle”/interaction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7e7f2265d6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7e7f2265d6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7e738c6275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7e738c6275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2016’s self-published work Hero Twins is drawn from Dale’s imagination.</a:t>
            </a:r>
            <a:endParaRPr/>
          </a:p>
          <a:p>
            <a:pPr indent="0" lvl="0" marL="0" rtl="0" algn="l">
              <a:lnSpc>
                <a:spcPct val="115000"/>
              </a:lnSpc>
              <a:spcBef>
                <a:spcPts val="0"/>
              </a:spcBef>
              <a:spcAft>
                <a:spcPts val="0"/>
              </a:spcAft>
              <a:buNone/>
            </a:pPr>
            <a:r>
              <a:rPr lang="en"/>
              <a:t> </a:t>
            </a:r>
            <a:endParaRPr/>
          </a:p>
          <a:p>
            <a:pPr indent="0" lvl="0" marL="0" rtl="0" algn="l">
              <a:lnSpc>
                <a:spcPct val="115000"/>
              </a:lnSpc>
              <a:spcBef>
                <a:spcPts val="0"/>
              </a:spcBef>
              <a:spcAft>
                <a:spcPts val="0"/>
              </a:spcAft>
              <a:buNone/>
            </a:pPr>
            <a:r>
              <a:rPr lang="en"/>
              <a:t>“This story you’ve just read is intended to be a fictional departure from Diné folklore. Imagine this book is the movie and the Navajo Creation Story is the book this movie is based on. Of course I’m not going to hit the nail on the head nor do I want to. This is MY story, my contribution to pop culture in an effort to say, “Well, as a matter of fact, THERE ARE Native American Superheroes.”” (Hero Twins Page 28)</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7e738c6275_0_1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7e738c6275_0_1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Similar to Keith, Dale has a page dedicated to how his comic came to be; where his inspiration came from.</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52c5dd1d4f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52c5dd1d4f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g7e738c6275_0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7e738c6275_0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6f412bac2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6f412bac2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7e7f2265d6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7e7f2265d6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Monster introduction with the heroes and their subsequent “battle”/interaction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7e7f2265d6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7e7f2265d6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Their battle with the monster; much different from The Heroes and is full of action.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7e7f2265d6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7e7f2265d6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7e8415997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 name="Google Shape;242;g7e8415997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7e8415997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7e8415997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Both are introduced and narrated by Changing Woman (The Heroes) or Louise (First Woman).</a:t>
            </a:r>
            <a:endParaRPr/>
          </a:p>
          <a:p>
            <a:pPr indent="0" lvl="0" marL="0" rtl="0" algn="l">
              <a:spcBef>
                <a:spcPts val="0"/>
              </a:spcBef>
              <a:spcAft>
                <a:spcPts val="0"/>
              </a:spcAft>
              <a:buNone/>
            </a:pPr>
            <a:r>
              <a:rPr lang="en"/>
              <a:t>Both women introduce the twins; they do not introduce themselves. This anchors our understanding and relation to them through female matriarch figures.</a:t>
            </a:r>
            <a:endParaRPr/>
          </a:p>
          <a:p>
            <a:pPr indent="0" lvl="0" marL="0" rtl="0" algn="l">
              <a:spcBef>
                <a:spcPts val="0"/>
              </a:spcBef>
              <a:spcAft>
                <a:spcPts val="0"/>
              </a:spcAft>
              <a:buNone/>
            </a:pPr>
            <a:r>
              <a:rPr lang="en"/>
              <a:t>Changing Woman in The Heroes is the first character we meet in Panel 1 which I believe reiterates her importance in the Dine Bahane.</a:t>
            </a:r>
            <a:endParaRPr/>
          </a:p>
          <a:p>
            <a:pPr indent="0" lvl="0" marL="0" rtl="0" algn="l">
              <a:spcBef>
                <a:spcPts val="0"/>
              </a:spcBef>
              <a:spcAft>
                <a:spcPts val="0"/>
              </a:spcAft>
              <a:buNone/>
            </a:pPr>
            <a:r>
              <a:rPr lang="en"/>
              <a:t>In Hero Twins we do not meet Louise or First Woman until page 7 but it is through her that we learn the storyworld of the “Spirit World”, the boys, their power, and even teases us that the boys do not know their father.</a:t>
            </a:r>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7e8415997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7e8415997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first battle or “battle” coincidently occur on the same page within each comic.</a:t>
            </a:r>
            <a:endParaRPr/>
          </a:p>
          <a:p>
            <a:pPr indent="0" lvl="0" marL="0" rtl="0" algn="l">
              <a:spcBef>
                <a:spcPts val="0"/>
              </a:spcBef>
              <a:spcAft>
                <a:spcPts val="0"/>
              </a:spcAft>
              <a:buNone/>
            </a:pPr>
            <a:r>
              <a:rPr lang="en"/>
              <a:t>Both interactions are </a:t>
            </a:r>
            <a:r>
              <a:rPr lang="en"/>
              <a:t>representative</a:t>
            </a:r>
            <a:r>
              <a:rPr lang="en"/>
              <a:t> of their overall story arcs. While The Heroes focuses more on inner conflict, Hero Twins is action based and all about the battle.</a:t>
            </a:r>
            <a:endParaRPr/>
          </a:p>
          <a:p>
            <a:pPr indent="0" lvl="0" marL="0" rtl="0" algn="l">
              <a:spcBef>
                <a:spcPts val="0"/>
              </a:spcBef>
              <a:spcAft>
                <a:spcPts val="0"/>
              </a:spcAft>
              <a:buNone/>
            </a:pPr>
            <a:r>
              <a:rPr lang="en"/>
              <a:t>The colors establish the mood and tone of the comic and between the two help support this. It looks like Fire and Ice. While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7e8415997b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7e8415997b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7e738c6275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7e738c6275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7e738c627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g7e738c627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0"/>
              </a:spcBef>
              <a:spcAft>
                <a:spcPts val="0"/>
              </a:spcAft>
              <a:buClr>
                <a:srgbClr val="000000"/>
              </a:buClr>
              <a:buSzPts val="1100"/>
              <a:buFont typeface="Arial"/>
              <a:buChar char="●"/>
            </a:pPr>
            <a:r>
              <a:rPr lang="en"/>
              <a:t>What is canon?</a:t>
            </a:r>
            <a:endParaRPr/>
          </a:p>
          <a:p>
            <a:pPr indent="-298450" lvl="1" marL="914400" rtl="0" algn="l">
              <a:lnSpc>
                <a:spcPct val="115000"/>
              </a:lnSpc>
              <a:spcBef>
                <a:spcPts val="0"/>
              </a:spcBef>
              <a:spcAft>
                <a:spcPts val="0"/>
              </a:spcAft>
              <a:buClr>
                <a:srgbClr val="000000"/>
              </a:buClr>
              <a:buSzPts val="1100"/>
              <a:buFont typeface="Arial"/>
              <a:buChar char="○"/>
            </a:pPr>
            <a:r>
              <a:rPr lang="en"/>
              <a:t>The material that is accepted (this is where we define by who) to be officially apart of the story in the fictionalized universe</a:t>
            </a:r>
            <a:endParaRPr/>
          </a:p>
          <a:p>
            <a:pPr indent="-298450" lvl="1" marL="914400" rtl="0" algn="l">
              <a:lnSpc>
                <a:spcPct val="115000"/>
              </a:lnSpc>
              <a:spcBef>
                <a:spcPts val="0"/>
              </a:spcBef>
              <a:spcAft>
                <a:spcPts val="0"/>
              </a:spcAft>
              <a:buClr>
                <a:srgbClr val="000000"/>
              </a:buClr>
              <a:buSzPts val="1100"/>
              <a:buFont typeface="Arial"/>
              <a:buChar char="○"/>
            </a:pPr>
            <a:r>
              <a:rPr lang="en"/>
              <a:t>Canon distinguishes itself from other works. i.e. American literary canon to European; ties to playing Indian</a:t>
            </a:r>
            <a:endParaRPr/>
          </a:p>
          <a:p>
            <a:pPr indent="-298450" lvl="1" marL="914400" rtl="0" algn="l">
              <a:lnSpc>
                <a:spcPct val="115000"/>
              </a:lnSpc>
              <a:spcBef>
                <a:spcPts val="0"/>
              </a:spcBef>
              <a:spcAft>
                <a:spcPts val="0"/>
              </a:spcAft>
              <a:buClr>
                <a:srgbClr val="000000"/>
              </a:buClr>
              <a:buSzPts val="1100"/>
              <a:buFont typeface="Arial"/>
              <a:buChar char="○"/>
            </a:pPr>
            <a:r>
              <a:rPr lang="en"/>
              <a:t>Indigenous literary canon</a:t>
            </a:r>
            <a:endParaRPr/>
          </a:p>
          <a:p>
            <a:pPr indent="-298450" lvl="1" marL="914400" rtl="0" algn="l">
              <a:lnSpc>
                <a:spcPct val="115000"/>
              </a:lnSpc>
              <a:spcBef>
                <a:spcPts val="0"/>
              </a:spcBef>
              <a:spcAft>
                <a:spcPts val="0"/>
              </a:spcAft>
              <a:buClr>
                <a:srgbClr val="000000"/>
              </a:buClr>
              <a:buSzPts val="1100"/>
              <a:buFont typeface="Arial"/>
              <a:buChar char="○"/>
            </a:pPr>
            <a:r>
              <a:rPr lang="en"/>
              <a:t>Forming a literary canon as a means of building a cultural identity is hardly an uncommon concept either as this process continues to take place event today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7e8415997b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7e8415997b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7e738c6275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7e738c6275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Based on their story origin (based on vs. inspired by) and theories emphasizing the importance of multiple perspectives in space. The Heroes and Hero Twins are both canon.</a:t>
            </a:r>
            <a:endParaRPr/>
          </a:p>
          <a:p>
            <a:pPr indent="0" lvl="0" marL="0" rtl="0" algn="l">
              <a:lnSpc>
                <a:spcPct val="115000"/>
              </a:lnSpc>
              <a:spcBef>
                <a:spcPts val="0"/>
              </a:spcBef>
              <a:spcAft>
                <a:spcPts val="0"/>
              </a:spcAft>
              <a:buNone/>
            </a:pPr>
            <a:r>
              <a:rPr lang="en"/>
              <a:t>They are both canon because they both tell the story of two different sets of twins.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6f412bac23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6f412bac23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7e8415997b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7e8415997b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7e8415997b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7e8415997b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7e738c6275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7e738c6275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050">
              <a:solidFill>
                <a:srgbClr val="262626"/>
              </a:solidFill>
              <a:highlight>
                <a:srgbClr val="FFFFFF"/>
              </a:highlight>
              <a:latin typeface="Roboto"/>
              <a:ea typeface="Roboto"/>
              <a:cs typeface="Roboto"/>
              <a:sym typeface="Roboto"/>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7e738c6275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7e738c6275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7e738c6275_0_4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7e738c6275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7e738c6275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5" name="Google Shape;335;g7e738c6275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6f412bac23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6f412bac23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 name="Shape 69"/>
        <p:cNvGrpSpPr/>
        <p:nvPr/>
      </p:nvGrpSpPr>
      <p:grpSpPr>
        <a:xfrm>
          <a:off x="0" y="0"/>
          <a:ext cx="0" cy="0"/>
          <a:chOff x="0" y="0"/>
          <a:chExt cx="0" cy="0"/>
        </a:xfrm>
      </p:grpSpPr>
      <p:sp>
        <p:nvSpPr>
          <p:cNvPr id="70" name="Google Shape;70;g6f412bac23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 name="Google Shape;71;g6f412bac2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They’re born with it. Can be seen with Superman or in Indigenous superhero comics Kagagi: The Raven.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c6f59039d_0_10: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c6f59039d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6f412bac23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6f412bac23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They weren’t born with superhuman abilities but through a scientific experience (Captain America) or from eating chemicals in tainted commodity cheese (Super Indian) they come to now have superhuman abilities. Or in the case of Ironman or Cyborg, they have posthuman modifications that blend technology and humans.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7e738c627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7e738c627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Since it is a subjective matter, we will defer to definitions given by the creators of the works we will explore.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7e738c6275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7e738c6275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The medium of comics involves any and all genre, and Indigenous comics are no different.</a:t>
            </a:r>
            <a:endParaRPr/>
          </a:p>
          <a:p>
            <a:pPr indent="0" lvl="0" marL="0" rtl="0" algn="l">
              <a:lnSpc>
                <a:spcPct val="115000"/>
              </a:lnSpc>
              <a:spcBef>
                <a:spcPts val="0"/>
              </a:spcBef>
              <a:spcAft>
                <a:spcPts val="0"/>
              </a:spcAft>
              <a:buNone/>
            </a:pPr>
            <a:r>
              <a:rPr lang="en"/>
              <a:t>I borrow from Jack Forbes’ definition of </a:t>
            </a:r>
            <a:r>
              <a:rPr lang="en"/>
              <a:t>Indigenous</a:t>
            </a:r>
            <a:r>
              <a:rPr lang="en"/>
              <a:t> literature and extend it to Indigenous comics; where </a:t>
            </a:r>
            <a:r>
              <a:rPr lang="en"/>
              <a:t>Indigenous comic books are comics created by and intended largely for an Indigenous audience (Forbes 1987).</a:t>
            </a:r>
            <a:endParaRPr/>
          </a:p>
          <a:p>
            <a:pPr indent="0" lvl="0" marL="0" rtl="0" algn="l">
              <a:lnSpc>
                <a:spcPct val="115000"/>
              </a:lnSpc>
              <a:spcBef>
                <a:spcPts val="0"/>
              </a:spcBef>
              <a:spcAft>
                <a:spcPts val="0"/>
              </a:spcAft>
              <a:buNone/>
            </a:pPr>
            <a:r>
              <a:rPr lang="en"/>
              <a:t>Some popular genres depicted in Indigenous comics are Native Noir or detective comics, sci-fi or Indigenous Futurisms as seen in the Moonshot anthologies, and post-apocalyptic, dystopia dramas.</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7e738c6275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 name="Google Shape;108;g7e738c6275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t>Just as Indigenous comic books inhabit a wide variety of genres, so too does the Indigenous superhero genre. The heroes have a different abilities but a common theme among the majority of them is that they </a:t>
            </a:r>
            <a:r>
              <a:rPr lang="en"/>
              <a:t>fight against issues that Indigenous people encounter on a daily basis and that they were created to combat Indigenous representation from mainstream characters.</a:t>
            </a:r>
            <a:endParaRPr/>
          </a:p>
          <a:p>
            <a:pPr indent="0" lvl="0" marL="0" rtl="0" algn="l">
              <a:lnSpc>
                <a:spcPct val="115000"/>
              </a:lnSpc>
              <a:spcBef>
                <a:spcPts val="0"/>
              </a:spcBef>
              <a:spcAft>
                <a:spcPts val="0"/>
              </a:spcAft>
              <a:buNone/>
            </a:pPr>
            <a:r>
              <a:rPr lang="en"/>
              <a:t>These causes vary from racial discrimination from whites, alcohol addiction, cultural appropriation, and more.</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7e738c6275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7e738c6275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Before we get to the comics themselves, let’s take a moment to talk about where the Hero Twins came from.</a:t>
            </a:r>
            <a:endParaRPr/>
          </a:p>
          <a:p>
            <a:pPr indent="0" lvl="0" marL="0" rtl="0" algn="l">
              <a:spcBef>
                <a:spcPts val="0"/>
              </a:spcBef>
              <a:spcAft>
                <a:spcPts val="0"/>
              </a:spcAft>
              <a:buNone/>
            </a:pPr>
            <a:r>
              <a:rPr lang="en"/>
              <a:t>This is coming from my perspective as an anthropologist.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the Dine Bahane or the Navajo Creation story, there are four worlds and we will focus on the fourth world as that’s where our characters come from.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Changing</a:t>
            </a:r>
            <a:r>
              <a:rPr lang="en"/>
              <a:t> Woman and her twins Born for Water and Monster Slayer live in a world inhabited by monsters, they learn from their father the Sun, and he teaches them to defeat the monsters that are attacking people. They restore harmony or hozho.</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p:txBody>
      </p:sp>
      <p:sp>
        <p:nvSpPr>
          <p:cNvPr id="12" name="Google Shape;12;p2"/>
          <p:cNvSpPr txBox="1"/>
          <p:nvPr>
            <p:ph idx="1" type="subTitle"/>
          </p:nvPr>
        </p:nvSpPr>
        <p:spPr>
          <a:xfrm>
            <a:off x="311700" y="3890400"/>
            <a:ext cx="8520600" cy="706200"/>
          </a:xfrm>
          <a:prstGeom prst="rect">
            <a:avLst/>
          </a:prstGeom>
        </p:spPr>
        <p:txBody>
          <a:bodyPr anchorCtr="0" anchor="ctr" bIns="91425" lIns="91425" spcFirstLastPara="1" rIns="91425" wrap="square" tIns="91425">
            <a:noAutofit/>
          </a:bodyPr>
          <a:lstStyle>
            <a:lvl1pPr lvl="0" algn="ctr">
              <a:lnSpc>
                <a:spcPct val="100000"/>
              </a:lnSpc>
              <a:spcBef>
                <a:spcPts val="0"/>
              </a:spcBef>
              <a:spcAft>
                <a:spcPts val="0"/>
              </a:spcAft>
              <a:buClr>
                <a:schemeClr val="accent1"/>
              </a:buClr>
              <a:buSzPts val="2100"/>
              <a:buNone/>
              <a:defRPr b="1" sz="2100">
                <a:solidFill>
                  <a:schemeClr val="accent1"/>
                </a:solidFill>
              </a:defRPr>
            </a:lvl1pPr>
            <a:lvl2pPr lvl="1" algn="ctr">
              <a:lnSpc>
                <a:spcPct val="100000"/>
              </a:lnSpc>
              <a:spcBef>
                <a:spcPts val="0"/>
              </a:spcBef>
              <a:spcAft>
                <a:spcPts val="0"/>
              </a:spcAft>
              <a:buClr>
                <a:schemeClr val="accent1"/>
              </a:buClr>
              <a:buSzPts val="2100"/>
              <a:buNone/>
              <a:defRPr b="1" sz="2100">
                <a:solidFill>
                  <a:schemeClr val="accent1"/>
                </a:solidFill>
              </a:defRPr>
            </a:lvl2pPr>
            <a:lvl3pPr lvl="2" algn="ctr">
              <a:lnSpc>
                <a:spcPct val="100000"/>
              </a:lnSpc>
              <a:spcBef>
                <a:spcPts val="0"/>
              </a:spcBef>
              <a:spcAft>
                <a:spcPts val="0"/>
              </a:spcAft>
              <a:buClr>
                <a:schemeClr val="accent1"/>
              </a:buClr>
              <a:buSzPts val="2100"/>
              <a:buNone/>
              <a:defRPr b="1" sz="2100">
                <a:solidFill>
                  <a:schemeClr val="accent1"/>
                </a:solidFill>
              </a:defRPr>
            </a:lvl3pPr>
            <a:lvl4pPr lvl="3" algn="ctr">
              <a:lnSpc>
                <a:spcPct val="100000"/>
              </a:lnSpc>
              <a:spcBef>
                <a:spcPts val="0"/>
              </a:spcBef>
              <a:spcAft>
                <a:spcPts val="0"/>
              </a:spcAft>
              <a:buClr>
                <a:schemeClr val="accent1"/>
              </a:buClr>
              <a:buSzPts val="2100"/>
              <a:buNone/>
              <a:defRPr b="1" sz="2100">
                <a:solidFill>
                  <a:schemeClr val="accent1"/>
                </a:solidFill>
              </a:defRPr>
            </a:lvl4pPr>
            <a:lvl5pPr lvl="4" algn="ctr">
              <a:lnSpc>
                <a:spcPct val="100000"/>
              </a:lnSpc>
              <a:spcBef>
                <a:spcPts val="0"/>
              </a:spcBef>
              <a:spcAft>
                <a:spcPts val="0"/>
              </a:spcAft>
              <a:buClr>
                <a:schemeClr val="accent1"/>
              </a:buClr>
              <a:buSzPts val="2100"/>
              <a:buNone/>
              <a:defRPr b="1" sz="2100">
                <a:solidFill>
                  <a:schemeClr val="accent1"/>
                </a:solidFill>
              </a:defRPr>
            </a:lvl5pPr>
            <a:lvl6pPr lvl="5" algn="ctr">
              <a:lnSpc>
                <a:spcPct val="100000"/>
              </a:lnSpc>
              <a:spcBef>
                <a:spcPts val="0"/>
              </a:spcBef>
              <a:spcAft>
                <a:spcPts val="0"/>
              </a:spcAft>
              <a:buClr>
                <a:schemeClr val="accent1"/>
              </a:buClr>
              <a:buSzPts val="2100"/>
              <a:buNone/>
              <a:defRPr b="1" sz="2100">
                <a:solidFill>
                  <a:schemeClr val="accent1"/>
                </a:solidFill>
              </a:defRPr>
            </a:lvl6pPr>
            <a:lvl7pPr lvl="6" algn="ctr">
              <a:lnSpc>
                <a:spcPct val="100000"/>
              </a:lnSpc>
              <a:spcBef>
                <a:spcPts val="0"/>
              </a:spcBef>
              <a:spcAft>
                <a:spcPts val="0"/>
              </a:spcAft>
              <a:buClr>
                <a:schemeClr val="accent1"/>
              </a:buClr>
              <a:buSzPts val="2100"/>
              <a:buNone/>
              <a:defRPr b="1" sz="2100">
                <a:solidFill>
                  <a:schemeClr val="accent1"/>
                </a:solidFill>
              </a:defRPr>
            </a:lvl7pPr>
            <a:lvl8pPr lvl="7" algn="ctr">
              <a:lnSpc>
                <a:spcPct val="100000"/>
              </a:lnSpc>
              <a:spcBef>
                <a:spcPts val="0"/>
              </a:spcBef>
              <a:spcAft>
                <a:spcPts val="0"/>
              </a:spcAft>
              <a:buClr>
                <a:schemeClr val="accent1"/>
              </a:buClr>
              <a:buSzPts val="2100"/>
              <a:buNone/>
              <a:defRPr b="1" sz="2100">
                <a:solidFill>
                  <a:schemeClr val="accent1"/>
                </a:solidFill>
              </a:defRPr>
            </a:lvl8pPr>
            <a:lvl9pPr lvl="8" algn="ctr">
              <a:lnSpc>
                <a:spcPct val="100000"/>
              </a:lnSpc>
              <a:spcBef>
                <a:spcPts val="0"/>
              </a:spcBef>
              <a:spcAft>
                <a:spcPts val="0"/>
              </a:spcAft>
              <a:buClr>
                <a:schemeClr val="accent1"/>
              </a:buClr>
              <a:buSzPts val="2100"/>
              <a:buNone/>
              <a:defRPr b="1" sz="2100">
                <a:solidFill>
                  <a:schemeClr val="accent1"/>
                </a:solidFill>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11"/>
          <p:cNvSpPr txBox="1"/>
          <p:nvPr>
            <p:ph hasCustomPrompt="1" type="title"/>
          </p:nvPr>
        </p:nvSpPr>
        <p:spPr>
          <a:xfrm>
            <a:off x="311700" y="1240275"/>
            <a:ext cx="8520600" cy="19818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p:nvPr>
            <p:ph idx="1" type="body"/>
          </p:nvPr>
        </p:nvSpPr>
        <p:spPr>
          <a:xfrm>
            <a:off x="311700" y="33046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Clr>
                <a:schemeClr val="accent1"/>
              </a:buClr>
              <a:buSzPts val="1800"/>
              <a:buChar char="●"/>
              <a:defRPr>
                <a:solidFill>
                  <a:schemeClr val="accent1"/>
                </a:solidFill>
                <a:highlight>
                  <a:schemeClr val="dk1"/>
                </a:highlight>
              </a:defRPr>
            </a:lvl1pPr>
            <a:lvl2pPr indent="-317500" lvl="1" marL="914400" algn="ctr">
              <a:spcBef>
                <a:spcPts val="1600"/>
              </a:spcBef>
              <a:spcAft>
                <a:spcPts val="0"/>
              </a:spcAft>
              <a:buClr>
                <a:schemeClr val="accent1"/>
              </a:buClr>
              <a:buSzPts val="1400"/>
              <a:buChar char="○"/>
              <a:defRPr>
                <a:solidFill>
                  <a:schemeClr val="accent1"/>
                </a:solidFill>
                <a:highlight>
                  <a:schemeClr val="dk1"/>
                </a:highlight>
              </a:defRPr>
            </a:lvl2pPr>
            <a:lvl3pPr indent="-317500" lvl="2" marL="1371600" algn="ctr">
              <a:spcBef>
                <a:spcPts val="1600"/>
              </a:spcBef>
              <a:spcAft>
                <a:spcPts val="0"/>
              </a:spcAft>
              <a:buClr>
                <a:schemeClr val="accent1"/>
              </a:buClr>
              <a:buSzPts val="1400"/>
              <a:buChar char="■"/>
              <a:defRPr>
                <a:solidFill>
                  <a:schemeClr val="accent1"/>
                </a:solidFill>
                <a:highlight>
                  <a:schemeClr val="dk1"/>
                </a:highlight>
              </a:defRPr>
            </a:lvl3pPr>
            <a:lvl4pPr indent="-317500" lvl="3" marL="1828800" algn="ctr">
              <a:spcBef>
                <a:spcPts val="1600"/>
              </a:spcBef>
              <a:spcAft>
                <a:spcPts val="0"/>
              </a:spcAft>
              <a:buClr>
                <a:schemeClr val="accent1"/>
              </a:buClr>
              <a:buSzPts val="1400"/>
              <a:buChar char="●"/>
              <a:defRPr>
                <a:solidFill>
                  <a:schemeClr val="accent1"/>
                </a:solidFill>
                <a:highlight>
                  <a:schemeClr val="dk1"/>
                </a:highlight>
              </a:defRPr>
            </a:lvl4pPr>
            <a:lvl5pPr indent="-317500" lvl="4" marL="2286000" algn="ctr">
              <a:spcBef>
                <a:spcPts val="1600"/>
              </a:spcBef>
              <a:spcAft>
                <a:spcPts val="0"/>
              </a:spcAft>
              <a:buClr>
                <a:schemeClr val="accent1"/>
              </a:buClr>
              <a:buSzPts val="1400"/>
              <a:buChar char="○"/>
              <a:defRPr>
                <a:solidFill>
                  <a:schemeClr val="accent1"/>
                </a:solidFill>
                <a:highlight>
                  <a:schemeClr val="dk1"/>
                </a:highlight>
              </a:defRPr>
            </a:lvl5pPr>
            <a:lvl6pPr indent="-317500" lvl="5" marL="2743200" algn="ctr">
              <a:spcBef>
                <a:spcPts val="1600"/>
              </a:spcBef>
              <a:spcAft>
                <a:spcPts val="0"/>
              </a:spcAft>
              <a:buClr>
                <a:schemeClr val="accent1"/>
              </a:buClr>
              <a:buSzPts val="1400"/>
              <a:buChar char="■"/>
              <a:defRPr>
                <a:solidFill>
                  <a:schemeClr val="accent1"/>
                </a:solidFill>
                <a:highlight>
                  <a:schemeClr val="dk1"/>
                </a:highlight>
              </a:defRPr>
            </a:lvl6pPr>
            <a:lvl7pPr indent="-317500" lvl="6" marL="3200400" algn="ctr">
              <a:spcBef>
                <a:spcPts val="1600"/>
              </a:spcBef>
              <a:spcAft>
                <a:spcPts val="0"/>
              </a:spcAft>
              <a:buClr>
                <a:schemeClr val="accent1"/>
              </a:buClr>
              <a:buSzPts val="1400"/>
              <a:buChar char="●"/>
              <a:defRPr>
                <a:solidFill>
                  <a:schemeClr val="accent1"/>
                </a:solidFill>
                <a:highlight>
                  <a:schemeClr val="dk1"/>
                </a:highlight>
              </a:defRPr>
            </a:lvl7pPr>
            <a:lvl8pPr indent="-317500" lvl="7" marL="3657600" algn="ctr">
              <a:spcBef>
                <a:spcPts val="1600"/>
              </a:spcBef>
              <a:spcAft>
                <a:spcPts val="0"/>
              </a:spcAft>
              <a:buClr>
                <a:schemeClr val="accent1"/>
              </a:buClr>
              <a:buSzPts val="1400"/>
              <a:buChar char="○"/>
              <a:defRPr>
                <a:solidFill>
                  <a:schemeClr val="accent1"/>
                </a:solidFill>
                <a:highlight>
                  <a:schemeClr val="dk1"/>
                </a:highlight>
              </a:defRPr>
            </a:lvl8pPr>
            <a:lvl9pPr indent="-317500" lvl="8" marL="4114800" algn="ctr">
              <a:spcBef>
                <a:spcPts val="1600"/>
              </a:spcBef>
              <a:spcAft>
                <a:spcPts val="1600"/>
              </a:spcAft>
              <a:buClr>
                <a:schemeClr val="accent1"/>
              </a:buClr>
              <a:buSzPts val="1400"/>
              <a:buChar char="■"/>
              <a:defRPr>
                <a:solidFill>
                  <a:schemeClr val="accent1"/>
                </a:solidFill>
                <a:highlight>
                  <a:schemeClr val="dk1"/>
                </a:highlight>
              </a:defRPr>
            </a:lvl9pPr>
          </a:lstStyle>
          <a:p/>
        </p:txBody>
      </p:sp>
      <p:sp>
        <p:nvSpPr>
          <p:cNvPr id="49" name="Google Shape;49;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4" name="Shape 14"/>
        <p:cNvGrpSpPr/>
        <p:nvPr/>
      </p:nvGrpSpPr>
      <p:grpSpPr>
        <a:xfrm>
          <a:off x="0" y="0"/>
          <a:ext cx="0" cy="0"/>
          <a:chOff x="0" y="0"/>
          <a:chExt cx="0" cy="0"/>
        </a:xfrm>
      </p:grpSpPr>
      <p:sp>
        <p:nvSpPr>
          <p:cNvPr id="15" name="Google Shape;15;p3"/>
          <p:cNvSpPr txBox="1"/>
          <p:nvPr>
            <p:ph type="title"/>
          </p:nvPr>
        </p:nvSpPr>
        <p:spPr>
          <a:xfrm>
            <a:off x="2802750" y="802500"/>
            <a:ext cx="3538500" cy="3538500"/>
          </a:xfrm>
          <a:prstGeom prst="rect">
            <a:avLst/>
          </a:prstGeom>
          <a:solidFill>
            <a:srgbClr val="FFFFFF"/>
          </a:solidFill>
        </p:spPr>
        <p:txBody>
          <a:bodyPr anchorCtr="0" anchor="ctr"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7" name="Shape 17"/>
        <p:cNvGrpSpPr/>
        <p:nvPr/>
      </p:nvGrpSpPr>
      <p:grpSpPr>
        <a:xfrm>
          <a:off x="0" y="0"/>
          <a:ext cx="0" cy="0"/>
          <a:chOff x="0" y="0"/>
          <a:chExt cx="0" cy="0"/>
        </a:xfrm>
      </p:grpSpPr>
      <p:sp>
        <p:nvSpPr>
          <p:cNvPr id="18" name="Google Shape;18;p4"/>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19" name="Google Shape;19;p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1" name="Shape 21"/>
        <p:cNvGrpSpPr/>
        <p:nvPr/>
      </p:nvGrpSpPr>
      <p:grpSpPr>
        <a:xfrm>
          <a:off x="0" y="0"/>
          <a:ext cx="0" cy="0"/>
          <a:chOff x="0" y="0"/>
          <a:chExt cx="0" cy="0"/>
        </a:xfrm>
      </p:grpSpPr>
      <p:sp>
        <p:nvSpPr>
          <p:cNvPr id="22" name="Google Shape;22;p5"/>
          <p:cNvSpPr txBox="1"/>
          <p:nvPr>
            <p:ph type="title"/>
          </p:nvPr>
        </p:nvSpPr>
        <p:spPr>
          <a:xfrm>
            <a:off x="311700" y="292850"/>
            <a:ext cx="8520600" cy="801000"/>
          </a:xfrm>
          <a:prstGeom prst="rect">
            <a:avLst/>
          </a:prstGeom>
        </p:spPr>
        <p:txBody>
          <a:bodyPr anchorCtr="0" anchor="t" bIns="91425" lIns="91425" spcFirstLastPara="1" rIns="91425" wrap="square" tIns="91425">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p:txBody>
      </p:sp>
      <p:sp>
        <p:nvSpPr>
          <p:cNvPr id="23" name="Google Shape;23;p5"/>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6" name="Shape 26"/>
        <p:cNvGrpSpPr/>
        <p:nvPr/>
      </p:nvGrpSpPr>
      <p:grpSpPr>
        <a:xfrm>
          <a:off x="0" y="0"/>
          <a:ext cx="0" cy="0"/>
          <a:chOff x="0" y="0"/>
          <a:chExt cx="0" cy="0"/>
        </a:xfrm>
      </p:grpSpPr>
      <p:sp>
        <p:nvSpPr>
          <p:cNvPr id="27" name="Google Shape;27;p6"/>
          <p:cNvSpPr txBox="1"/>
          <p:nvPr>
            <p:ph type="title"/>
          </p:nvPr>
        </p:nvSpPr>
        <p:spPr>
          <a:xfrm>
            <a:off x="304800" y="309350"/>
            <a:ext cx="8537700" cy="748200"/>
          </a:xfrm>
          <a:prstGeom prst="rect">
            <a:avLst/>
          </a:prstGeom>
        </p:spPr>
        <p:txBody>
          <a:bodyPr anchorCtr="0" anchor="t" bIns="91425" lIns="91425" spcFirstLastPara="1" rIns="91425" wrap="square" tIns="91425">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8" name="Google Shape;28;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9" name="Shape 29"/>
        <p:cNvGrpSpPr/>
        <p:nvPr/>
      </p:nvGrpSpPr>
      <p:grpSpPr>
        <a:xfrm>
          <a:off x="0" y="0"/>
          <a:ext cx="0" cy="0"/>
          <a:chOff x="0" y="0"/>
          <a:chExt cx="0" cy="0"/>
        </a:xfrm>
      </p:grpSpPr>
      <p:sp>
        <p:nvSpPr>
          <p:cNvPr id="30" name="Google Shape;30;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p:txBody>
      </p:sp>
      <p:sp>
        <p:nvSpPr>
          <p:cNvPr id="31" name="Google Shape;31;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2" name="Google Shape;32;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4"/>
        </a:solidFill>
      </p:bgPr>
    </p:bg>
    <p:spTree>
      <p:nvGrpSpPr>
        <p:cNvPr id="33" name="Shape 33"/>
        <p:cNvGrpSpPr/>
        <p:nvPr/>
      </p:nvGrpSpPr>
      <p:grpSpPr>
        <a:xfrm>
          <a:off x="0" y="0"/>
          <a:ext cx="0" cy="0"/>
          <a:chOff x="0" y="0"/>
          <a:chExt cx="0" cy="0"/>
        </a:xfrm>
      </p:grpSpPr>
      <p:sp>
        <p:nvSpPr>
          <p:cNvPr id="34" name="Google Shape;34;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p:txBody>
      </p:sp>
      <p:sp>
        <p:nvSpPr>
          <p:cNvPr id="35" name="Google Shape;35;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6"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 name="Google Shape;38;p9"/>
          <p:cNvCxnSpPr/>
          <p:nvPr/>
        </p:nvCxnSpPr>
        <p:spPr>
          <a:xfrm>
            <a:off x="5029675" y="4495500"/>
            <a:ext cx="468300" cy="0"/>
          </a:xfrm>
          <a:prstGeom prst="straightConnector1">
            <a:avLst/>
          </a:prstGeom>
          <a:noFill/>
          <a:ln cap="flat" cmpd="sng" w="28575">
            <a:solidFill>
              <a:schemeClr val="lt1"/>
            </a:solidFill>
            <a:prstDash val="solid"/>
            <a:round/>
            <a:headEnd len="sm" w="sm" type="none"/>
            <a:tailEnd len="sm" w="sm" type="none"/>
          </a:ln>
        </p:spPr>
      </p:cxnSp>
      <p:sp>
        <p:nvSpPr>
          <p:cNvPr id="39" name="Google Shape;39;p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40" name="Google Shape;40;p9"/>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41" name="Google Shape;41;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accent1"/>
              </a:buClr>
              <a:buSzPts val="1800"/>
              <a:buChar char="●"/>
              <a:defRPr>
                <a:solidFill>
                  <a:schemeClr val="accent1"/>
                </a:solidFill>
                <a:highlight>
                  <a:schemeClr val="lt1"/>
                </a:highlight>
              </a:defRPr>
            </a:lvl1pPr>
            <a:lvl2pPr indent="-317500" lvl="1" marL="914400">
              <a:spcBef>
                <a:spcPts val="1600"/>
              </a:spcBef>
              <a:spcAft>
                <a:spcPts val="0"/>
              </a:spcAft>
              <a:buClr>
                <a:schemeClr val="accent1"/>
              </a:buClr>
              <a:buSzPts val="1400"/>
              <a:buChar char="○"/>
              <a:defRPr>
                <a:solidFill>
                  <a:schemeClr val="accent1"/>
                </a:solidFill>
                <a:highlight>
                  <a:schemeClr val="lt1"/>
                </a:highlight>
              </a:defRPr>
            </a:lvl2pPr>
            <a:lvl3pPr indent="-317500" lvl="2" marL="1371600">
              <a:spcBef>
                <a:spcPts val="1600"/>
              </a:spcBef>
              <a:spcAft>
                <a:spcPts val="0"/>
              </a:spcAft>
              <a:buClr>
                <a:schemeClr val="accent1"/>
              </a:buClr>
              <a:buSzPts val="1400"/>
              <a:buChar char="■"/>
              <a:defRPr>
                <a:solidFill>
                  <a:schemeClr val="accent1"/>
                </a:solidFill>
                <a:highlight>
                  <a:schemeClr val="lt1"/>
                </a:highlight>
              </a:defRPr>
            </a:lvl3pPr>
            <a:lvl4pPr indent="-317500" lvl="3" marL="1828800">
              <a:spcBef>
                <a:spcPts val="1600"/>
              </a:spcBef>
              <a:spcAft>
                <a:spcPts val="0"/>
              </a:spcAft>
              <a:buClr>
                <a:schemeClr val="accent1"/>
              </a:buClr>
              <a:buSzPts val="1400"/>
              <a:buChar char="●"/>
              <a:defRPr>
                <a:solidFill>
                  <a:schemeClr val="accent1"/>
                </a:solidFill>
                <a:highlight>
                  <a:schemeClr val="lt1"/>
                </a:highlight>
              </a:defRPr>
            </a:lvl4pPr>
            <a:lvl5pPr indent="-317500" lvl="4" marL="2286000">
              <a:spcBef>
                <a:spcPts val="1600"/>
              </a:spcBef>
              <a:spcAft>
                <a:spcPts val="0"/>
              </a:spcAft>
              <a:buClr>
                <a:schemeClr val="accent1"/>
              </a:buClr>
              <a:buSzPts val="1400"/>
              <a:buChar char="○"/>
              <a:defRPr>
                <a:solidFill>
                  <a:schemeClr val="accent1"/>
                </a:solidFill>
                <a:highlight>
                  <a:schemeClr val="lt1"/>
                </a:highlight>
              </a:defRPr>
            </a:lvl5pPr>
            <a:lvl6pPr indent="-317500" lvl="5" marL="2743200">
              <a:spcBef>
                <a:spcPts val="1600"/>
              </a:spcBef>
              <a:spcAft>
                <a:spcPts val="0"/>
              </a:spcAft>
              <a:buClr>
                <a:schemeClr val="accent1"/>
              </a:buClr>
              <a:buSzPts val="1400"/>
              <a:buChar char="■"/>
              <a:defRPr>
                <a:solidFill>
                  <a:schemeClr val="accent1"/>
                </a:solidFill>
                <a:highlight>
                  <a:schemeClr val="lt1"/>
                </a:highlight>
              </a:defRPr>
            </a:lvl6pPr>
            <a:lvl7pPr indent="-317500" lvl="6" marL="3200400">
              <a:spcBef>
                <a:spcPts val="1600"/>
              </a:spcBef>
              <a:spcAft>
                <a:spcPts val="0"/>
              </a:spcAft>
              <a:buClr>
                <a:schemeClr val="accent1"/>
              </a:buClr>
              <a:buSzPts val="1400"/>
              <a:buChar char="●"/>
              <a:defRPr>
                <a:solidFill>
                  <a:schemeClr val="accent1"/>
                </a:solidFill>
                <a:highlight>
                  <a:schemeClr val="lt1"/>
                </a:highlight>
              </a:defRPr>
            </a:lvl7pPr>
            <a:lvl8pPr indent="-317500" lvl="7" marL="3657600">
              <a:spcBef>
                <a:spcPts val="1600"/>
              </a:spcBef>
              <a:spcAft>
                <a:spcPts val="0"/>
              </a:spcAft>
              <a:buClr>
                <a:schemeClr val="accent1"/>
              </a:buClr>
              <a:buSzPts val="1400"/>
              <a:buChar char="○"/>
              <a:defRPr>
                <a:solidFill>
                  <a:schemeClr val="accent1"/>
                </a:solidFill>
                <a:highlight>
                  <a:schemeClr val="lt1"/>
                </a:highlight>
              </a:defRPr>
            </a:lvl8pPr>
            <a:lvl9pPr indent="-317500" lvl="8" marL="4114800">
              <a:spcBef>
                <a:spcPts val="1600"/>
              </a:spcBef>
              <a:spcAft>
                <a:spcPts val="1600"/>
              </a:spcAft>
              <a:buClr>
                <a:schemeClr val="accent1"/>
              </a:buClr>
              <a:buSzPts val="1400"/>
              <a:buChar char="■"/>
              <a:defRPr>
                <a:solidFill>
                  <a:schemeClr val="accent1"/>
                </a:solidFill>
                <a:highlight>
                  <a:schemeClr val="lt1"/>
                </a:highlight>
              </a:defRPr>
            </a:lvl9pPr>
          </a:lstStyle>
          <a:p/>
        </p:txBody>
      </p:sp>
      <p:sp>
        <p:nvSpPr>
          <p:cNvPr id="42" name="Google Shape;42;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10"/>
          <p:cNvSpPr txBox="1"/>
          <p:nvPr>
            <p:ph idx="1" type="body"/>
          </p:nvPr>
        </p:nvSpPr>
        <p:spPr>
          <a:xfrm>
            <a:off x="319500" y="423057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accent1"/>
              </a:buClr>
              <a:buSzPts val="2400"/>
              <a:buFont typeface="Amatic SC"/>
              <a:buNone/>
              <a:defRPr b="1" sz="2400">
                <a:solidFill>
                  <a:schemeClr val="accent1"/>
                </a:solidFill>
                <a:latin typeface="Amatic SC"/>
                <a:ea typeface="Amatic SC"/>
                <a:cs typeface="Amatic SC"/>
                <a:sym typeface="Amatic SC"/>
              </a:defRPr>
            </a:lvl1pPr>
          </a:lstStyle>
          <a:p/>
        </p:txBody>
      </p:sp>
      <p:sp>
        <p:nvSpPr>
          <p:cNvPr id="45" name="Google Shape;45;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beach-day">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292850"/>
            <a:ext cx="8520600" cy="8010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b="1" sz="4200">
                <a:solidFill>
                  <a:schemeClr val="accent1"/>
                </a:solidFill>
                <a:latin typeface="Amatic SC"/>
                <a:ea typeface="Amatic SC"/>
                <a:cs typeface="Amatic SC"/>
                <a:sym typeface="Amatic SC"/>
              </a:defRPr>
            </a:lvl9pPr>
          </a:lstStyle>
          <a:p/>
        </p:txBody>
      </p:sp>
      <p:sp>
        <p:nvSpPr>
          <p:cNvPr id="7" name="Google Shape;7;p1"/>
          <p:cNvSpPr txBox="1"/>
          <p:nvPr>
            <p:ph idx="1" type="body"/>
          </p:nvPr>
        </p:nvSpPr>
        <p:spPr>
          <a:xfrm>
            <a:off x="311700" y="1228675"/>
            <a:ext cx="8520600" cy="334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indent="-317500" lvl="1" marL="914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indent="-317500" lvl="2" marL="1371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indent="-317500" lvl="3" marL="18288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indent="-317500" lvl="4" marL="22860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indent="-317500" lvl="5" marL="27432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indent="-317500" lvl="6" marL="32004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indent="-317500" lvl="7" marL="36576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indent="-317500" lvl="8" marL="41148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0.xml"/><Relationship Id="rId3" Type="http://schemas.openxmlformats.org/officeDocument/2006/relationships/image" Target="../media/image20.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1.xml"/><Relationship Id="rId3"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png"/><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2.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4.png"/><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28.png"/><Relationship Id="rId4" Type="http://schemas.openxmlformats.org/officeDocument/2006/relationships/image" Target="../media/image26.png"/><Relationship Id="rId5" Type="http://schemas.openxmlformats.org/officeDocument/2006/relationships/hyperlink" Target="https://www.instagram.com/p/B8PjbbHlPRF/"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29.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hyperlink" Target="https://www.nhonews.com/news/2018/apr/24/author-and-illustrator-dale-deforest-presents-new-/" TargetMode="External"/><Relationship Id="rId4" Type="http://schemas.openxmlformats.org/officeDocument/2006/relationships/hyperlink" Target="https://www.nhonews.com/news/2018/apr/24/author-and-illustrator-dale-deforest-presents-new-/" TargetMode="External"/></Relationships>
</file>

<file path=ppt/slides/_rels/slide39.xml.rels><?xml version="1.0" encoding="UTF-8" standalone="yes"?><Relationships xmlns="http://schemas.openxmlformats.org/package/2006/relationships"><Relationship Id="rId11" Type="http://schemas.openxmlformats.org/officeDocument/2006/relationships/hyperlink" Target="https://www.npr.org/2017/04/02/522223987/with-this-publisher-native-american-superheroes-fly-high" TargetMode="External"/><Relationship Id="rId10" Type="http://schemas.openxmlformats.org/officeDocument/2006/relationships/hyperlink" Target="http://www.turtletrack.org/IssueHistory/Issues00/Co07012000/CO_07012000_PeaceParty.htm" TargetMode="External"/><Relationship Id="rId13" Type="http://schemas.openxmlformats.org/officeDocument/2006/relationships/hyperlink" Target="https://newsmaven.io/indiancountrytoday/archive/native-american-comics-creator-showcase-theo-tso-and-captain-paiute-v1mVu7mfOkahSv0bW212Lg" TargetMode="External"/><Relationship Id="rId12" Type="http://schemas.openxmlformats.org/officeDocument/2006/relationships/hyperlink" Target="https://www.amazon.com/Super-Indian-One-Arigon-Starr/dp/9870985955" TargetMode="External"/><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hyperlink" Target="https://www.amazon.com/Action-January-Reprints-Appearance-Superman/dp/B01MTC6IPJ" TargetMode="External"/><Relationship Id="rId4" Type="http://schemas.openxmlformats.org/officeDocument/2006/relationships/hyperlink" Target="https://www.pinterest.co.uk/pin/551761391823158175/" TargetMode="External"/><Relationship Id="rId9" Type="http://schemas.openxmlformats.org/officeDocument/2006/relationships/hyperlink" Target="https://www.comixology.com/Kagagi-The-Raven/digital-comic/19189" TargetMode="External"/><Relationship Id="rId14" Type="http://schemas.openxmlformats.org/officeDocument/2006/relationships/hyperlink" Target="https://www.amazon.com/Scout-Vol-1-v/dp/1933305959" TargetMode="External"/><Relationship Id="rId5" Type="http://schemas.openxmlformats.org/officeDocument/2006/relationships/hyperlink" Target="https://www.marvel.com/comics/issue/7849/captain_america_comics_1941_1" TargetMode="External"/><Relationship Id="rId6" Type="http://schemas.openxmlformats.org/officeDocument/2006/relationships/hyperlink" Target="https://www.amazon.com/500-Years-Resistance-Comic-Book/dp/1551523604" TargetMode="External"/><Relationship Id="rId7" Type="http://schemas.openxmlformats.org/officeDocument/2006/relationships/hyperlink" Target="https://www.instagram.com/p/B8PjbbHlPRF/" TargetMode="External"/><Relationship Id="rId8" Type="http://schemas.openxmlformats.org/officeDocument/2006/relationships/hyperlink" Target="http://ahcomics.com/wordpress/moonshot-volume-2/"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hyperlink" Target="https://www.amazon.com/Action-January-Reprints-Appearance-Superman/dp/B01MTC6IPJ" TargetMode="External"/><Relationship Id="rId6" Type="http://schemas.openxmlformats.org/officeDocument/2006/relationships/hyperlink" Target="https://www.npr.org/2017/04/02/522223987/with-this-publisher-native-american-superheroes-fly-high"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hyperlink" Target="https://www.marvel.com/comics/issue/7849/captain_america_comics_1941_1" TargetMode="External"/><Relationship Id="rId6" Type="http://schemas.openxmlformats.org/officeDocument/2006/relationships/hyperlink" Target="https://www.amazon.com/Super-Indian-One-Arigon-Starr/dp/9870985955"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6.png"/><Relationship Id="rId9" Type="http://schemas.openxmlformats.org/officeDocument/2006/relationships/hyperlink" Target="http://ahcomics.com/wordpress/moonshot-volume-2/" TargetMode="External"/><Relationship Id="rId5" Type="http://schemas.openxmlformats.org/officeDocument/2006/relationships/image" Target="../media/image9.png"/><Relationship Id="rId6" Type="http://schemas.openxmlformats.org/officeDocument/2006/relationships/hyperlink" Target="https://www.amazon.com/500-Years-Resistance-Comic-Book/dp/1551523604" TargetMode="External"/><Relationship Id="rId7" Type="http://schemas.openxmlformats.org/officeDocument/2006/relationships/hyperlink" Target="https://www.amazon.com/Scout-Vol-1-v/dp/1933305959" TargetMode="External"/><Relationship Id="rId8" Type="http://schemas.openxmlformats.org/officeDocument/2006/relationships/hyperlink" Target="https://www.amazon.com/Scout-Vol-1-v/dp/1933305959"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8.png"/><Relationship Id="rId5" Type="http://schemas.openxmlformats.org/officeDocument/2006/relationships/image" Target="../media/image7.png"/><Relationship Id="rId6" Type="http://schemas.openxmlformats.org/officeDocument/2006/relationships/hyperlink" Target="http://www.turtletrack.org/IssueHistory/Issues00/Co07012000/CO_07012000_PeaceParty.htm" TargetMode="External"/><Relationship Id="rId7" Type="http://schemas.openxmlformats.org/officeDocument/2006/relationships/hyperlink" Target="https://newsmaven.io/indiancountrytoday/archive/native-american-comics-creator-showcase-theo-tso-and-captain-paiute-v1mVu7mfOkahSv0bW212Lg" TargetMode="External"/><Relationship Id="rId8" Type="http://schemas.openxmlformats.org/officeDocument/2006/relationships/hyperlink" Target="https://www.comixology.com/Kagagi-The-Raven/digital-comic/19189"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 name="Shape 55"/>
        <p:cNvGrpSpPr/>
        <p:nvPr/>
      </p:nvGrpSpPr>
      <p:grpSpPr>
        <a:xfrm>
          <a:off x="0" y="0"/>
          <a:ext cx="0" cy="0"/>
          <a:chOff x="0" y="0"/>
          <a:chExt cx="0" cy="0"/>
        </a:xfrm>
      </p:grpSpPr>
      <p:sp>
        <p:nvSpPr>
          <p:cNvPr id="56" name="Google Shape;56;p13"/>
          <p:cNvSpPr txBox="1"/>
          <p:nvPr>
            <p:ph type="ctrTitle"/>
          </p:nvPr>
        </p:nvSpPr>
        <p:spPr>
          <a:xfrm>
            <a:off x="311700" y="392150"/>
            <a:ext cx="8520600" cy="2690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6000"/>
              <a:t>An Indigenou</a:t>
            </a:r>
            <a:r>
              <a:rPr lang="en" sz="6000"/>
              <a:t>s Superhero’s Journey: A Comparative Study of </a:t>
            </a:r>
            <a:r>
              <a:rPr i="1" lang="en" sz="6000"/>
              <a:t>The Heroes</a:t>
            </a:r>
            <a:r>
              <a:rPr lang="en" sz="6000"/>
              <a:t> and </a:t>
            </a:r>
            <a:r>
              <a:rPr i="1" lang="en" sz="6000"/>
              <a:t>Hero Twins</a:t>
            </a:r>
            <a:endParaRPr i="1" sz="6000"/>
          </a:p>
        </p:txBody>
      </p:sp>
      <p:sp>
        <p:nvSpPr>
          <p:cNvPr id="57" name="Google Shape;57;p13"/>
          <p:cNvSpPr txBox="1"/>
          <p:nvPr>
            <p:ph idx="1" type="subTitle"/>
          </p:nvPr>
        </p:nvSpPr>
        <p:spPr>
          <a:xfrm>
            <a:off x="311700" y="3463900"/>
            <a:ext cx="8520600" cy="11328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800"/>
              <a:t>Melissa Kocelko</a:t>
            </a:r>
            <a:endParaRPr sz="2800"/>
          </a:p>
          <a:p>
            <a:pPr indent="0" lvl="0" marL="0" rtl="0" algn="ctr">
              <a:spcBef>
                <a:spcPts val="0"/>
              </a:spcBef>
              <a:spcAft>
                <a:spcPts val="0"/>
              </a:spcAft>
              <a:buNone/>
            </a:pPr>
            <a:r>
              <a:rPr lang="en" sz="1800"/>
              <a:t>University of Denver</a:t>
            </a:r>
            <a:endParaRPr sz="1800"/>
          </a:p>
          <a:p>
            <a:pPr indent="0" lvl="0" marL="0" rtl="0" algn="ctr">
              <a:spcBef>
                <a:spcPts val="0"/>
              </a:spcBef>
              <a:spcAft>
                <a:spcPts val="0"/>
              </a:spcAft>
              <a:buNone/>
            </a:pPr>
            <a:r>
              <a:rPr lang="en" sz="1400"/>
              <a:t>MA </a:t>
            </a:r>
            <a:r>
              <a:rPr lang="en" sz="1400"/>
              <a:t>Candidate</a:t>
            </a:r>
            <a:endParaRPr sz="14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2"/>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i="1" lang="en"/>
              <a:t>The Heroes</a:t>
            </a:r>
            <a:endParaRPr i="1"/>
          </a:p>
        </p:txBody>
      </p:sp>
      <p:sp>
        <p:nvSpPr>
          <p:cNvPr id="127" name="Google Shape;127;p22"/>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Keith Jim</a:t>
            </a:r>
            <a:endParaRPr>
              <a:solidFill>
                <a:srgbClr val="000000"/>
              </a:solidFill>
            </a:endParaRPr>
          </a:p>
        </p:txBody>
      </p:sp>
      <p:pic>
        <p:nvPicPr>
          <p:cNvPr id="128" name="Google Shape;128;p22"/>
          <p:cNvPicPr preferRelativeResize="0"/>
          <p:nvPr/>
        </p:nvPicPr>
        <p:blipFill>
          <a:blip r:embed="rId3">
            <a:alphaModFix/>
          </a:blip>
          <a:stretch>
            <a:fillRect/>
          </a:stretch>
        </p:blipFill>
        <p:spPr>
          <a:xfrm>
            <a:off x="5404802" y="335752"/>
            <a:ext cx="2902861" cy="4471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3"/>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i="1" lang="en"/>
              <a:t>The Heroes</a:t>
            </a:r>
            <a:endParaRPr/>
          </a:p>
        </p:txBody>
      </p:sp>
      <p:pic>
        <p:nvPicPr>
          <p:cNvPr id="134" name="Google Shape;134;p23"/>
          <p:cNvPicPr preferRelativeResize="0"/>
          <p:nvPr/>
        </p:nvPicPr>
        <p:blipFill>
          <a:blip r:embed="rId3">
            <a:alphaModFix/>
          </a:blip>
          <a:stretch>
            <a:fillRect/>
          </a:stretch>
        </p:blipFill>
        <p:spPr>
          <a:xfrm>
            <a:off x="5191375" y="0"/>
            <a:ext cx="3333250" cy="5143500"/>
          </a:xfrm>
          <a:prstGeom prst="rect">
            <a:avLst/>
          </a:prstGeom>
          <a:noFill/>
          <a:ln>
            <a:noFill/>
          </a:ln>
        </p:spPr>
      </p:pic>
      <p:sp>
        <p:nvSpPr>
          <p:cNvPr id="135" name="Google Shape;135;p23"/>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Keith Jim</a:t>
            </a:r>
            <a:endParaRPr>
              <a:solidFill>
                <a:srgbClr val="000000"/>
              </a:solidFill>
            </a:endParaRPr>
          </a:p>
        </p:txBody>
      </p:sp>
      <p:pic>
        <p:nvPicPr>
          <p:cNvPr id="136" name="Google Shape;136;p23"/>
          <p:cNvPicPr preferRelativeResize="0"/>
          <p:nvPr/>
        </p:nvPicPr>
        <p:blipFill>
          <a:blip r:embed="rId4">
            <a:alphaModFix amt="15000"/>
          </a:blip>
          <a:stretch>
            <a:fillRect/>
          </a:stretch>
        </p:blipFill>
        <p:spPr>
          <a:xfrm>
            <a:off x="0" y="0"/>
            <a:ext cx="4572000" cy="5143500"/>
          </a:xfrm>
          <a:prstGeom prst="rect">
            <a:avLst/>
          </a:prstGeom>
          <a:noFill/>
          <a:ln>
            <a:noFill/>
          </a:ln>
        </p:spPr>
      </p:pic>
      <p:pic>
        <p:nvPicPr>
          <p:cNvPr id="137" name="Google Shape;137;p23"/>
          <p:cNvPicPr preferRelativeResize="0"/>
          <p:nvPr/>
        </p:nvPicPr>
        <p:blipFill>
          <a:blip r:embed="rId5">
            <a:alphaModFix/>
          </a:blip>
          <a:stretch>
            <a:fillRect/>
          </a:stretch>
        </p:blipFill>
        <p:spPr>
          <a:xfrm>
            <a:off x="4609600" y="1639275"/>
            <a:ext cx="4496800" cy="15393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24"/>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i="1" lang="en"/>
              <a:t>The Heroes</a:t>
            </a:r>
            <a:endParaRPr/>
          </a:p>
        </p:txBody>
      </p:sp>
      <p:sp>
        <p:nvSpPr>
          <p:cNvPr id="143" name="Google Shape;143;p24"/>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Keith Jim</a:t>
            </a:r>
            <a:endParaRPr/>
          </a:p>
        </p:txBody>
      </p:sp>
      <p:sp>
        <p:nvSpPr>
          <p:cNvPr id="144" name="Google Shape;144;p24"/>
          <p:cNvSpPr txBox="1"/>
          <p:nvPr>
            <p:ph idx="2" type="body"/>
          </p:nvPr>
        </p:nvSpPr>
        <p:spPr>
          <a:xfrm>
            <a:off x="4939500" y="724200"/>
            <a:ext cx="3837000" cy="3695100"/>
          </a:xfrm>
          <a:prstGeom prst="rect">
            <a:avLst/>
          </a:prstGeom>
          <a:noFill/>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0000"/>
                </a:solidFill>
              </a:rPr>
              <a:t>Characters</a:t>
            </a:r>
            <a:endParaRPr sz="2400">
              <a:solidFill>
                <a:srgbClr val="000000"/>
              </a:solidFill>
            </a:endParaRPr>
          </a:p>
          <a:p>
            <a:pPr indent="0" lvl="0" marL="0" rtl="0" algn="l">
              <a:spcBef>
                <a:spcPts val="0"/>
              </a:spcBef>
              <a:spcAft>
                <a:spcPts val="0"/>
              </a:spcAft>
              <a:buNone/>
            </a:pPr>
            <a:r>
              <a:t/>
            </a:r>
            <a:endParaRPr sz="1200">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Changing Woman</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Monster Slayer</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Naayee Neizghan</a:t>
            </a:r>
            <a:r>
              <a:rPr lang="en">
                <a:solidFill>
                  <a:srgbClr val="000000"/>
                </a:solidFill>
              </a:rPr>
              <a:t>i</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Born for Water</a:t>
            </a:r>
            <a:endParaRPr>
              <a:solidFill>
                <a:srgbClr val="000000"/>
              </a:solidFill>
            </a:endParaRPr>
          </a:p>
          <a:p>
            <a:pPr indent="-317500" lvl="1" marL="914400" rtl="0" algn="l">
              <a:spcBef>
                <a:spcPts val="0"/>
              </a:spcBef>
              <a:spcAft>
                <a:spcPts val="0"/>
              </a:spcAft>
              <a:buClr>
                <a:srgbClr val="000000"/>
              </a:buClr>
              <a:buSzPts val="1400"/>
              <a:buChar char="○"/>
            </a:pPr>
            <a:r>
              <a:rPr lang="en">
                <a:solidFill>
                  <a:srgbClr val="000000"/>
                </a:solidFill>
              </a:rPr>
              <a:t>Tobajischini</a:t>
            </a:r>
            <a:endParaRPr>
              <a:solidFill>
                <a:srgbClr val="000000"/>
              </a:solidFill>
            </a:endParaRPr>
          </a:p>
          <a:p>
            <a:pPr indent="-342900" lvl="0" marL="457200" rtl="0" algn="l">
              <a:spcBef>
                <a:spcPts val="0"/>
              </a:spcBef>
              <a:spcAft>
                <a:spcPts val="0"/>
              </a:spcAft>
              <a:buClr>
                <a:srgbClr val="000000"/>
              </a:buClr>
              <a:buSzPts val="1800"/>
              <a:buChar char="●"/>
            </a:pPr>
            <a:r>
              <a:rPr lang="en">
                <a:solidFill>
                  <a:srgbClr val="000000"/>
                </a:solidFill>
              </a:rPr>
              <a:t>Spider Woman</a:t>
            </a:r>
            <a:endParaRPr sz="1100">
              <a:solidFill>
                <a:srgbClr val="000000"/>
              </a:solidFill>
              <a:latin typeface="Arial"/>
              <a:ea typeface="Arial"/>
              <a:cs typeface="Arial"/>
              <a:sym typeface="Arial"/>
            </a:endParaRPr>
          </a:p>
        </p:txBody>
      </p:sp>
      <p:pic>
        <p:nvPicPr>
          <p:cNvPr id="145" name="Google Shape;145;p24"/>
          <p:cNvPicPr preferRelativeResize="0"/>
          <p:nvPr/>
        </p:nvPicPr>
        <p:blipFill>
          <a:blip r:embed="rId3">
            <a:alphaModFix amt="15000"/>
          </a:blip>
          <a:stretch>
            <a:fillRect/>
          </a:stretch>
        </p:blipFill>
        <p:spPr>
          <a:xfrm>
            <a:off x="0" y="0"/>
            <a:ext cx="4572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5"/>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i="1" lang="en"/>
              <a:t>The Heroes</a:t>
            </a:r>
            <a:endParaRPr i="1"/>
          </a:p>
        </p:txBody>
      </p:sp>
      <p:pic>
        <p:nvPicPr>
          <p:cNvPr id="151" name="Google Shape;151;p25"/>
          <p:cNvPicPr preferRelativeResize="0"/>
          <p:nvPr/>
        </p:nvPicPr>
        <p:blipFill>
          <a:blip r:embed="rId3">
            <a:alphaModFix/>
          </a:blip>
          <a:stretch>
            <a:fillRect/>
          </a:stretch>
        </p:blipFill>
        <p:spPr>
          <a:xfrm>
            <a:off x="5180279" y="0"/>
            <a:ext cx="3366993" cy="5143500"/>
          </a:xfrm>
          <a:prstGeom prst="rect">
            <a:avLst/>
          </a:prstGeom>
          <a:noFill/>
          <a:ln>
            <a:noFill/>
          </a:ln>
        </p:spPr>
      </p:pic>
      <p:pic>
        <p:nvPicPr>
          <p:cNvPr id="152" name="Google Shape;152;p25"/>
          <p:cNvPicPr preferRelativeResize="0"/>
          <p:nvPr/>
        </p:nvPicPr>
        <p:blipFill>
          <a:blip r:embed="rId4">
            <a:alphaModFix amt="15000"/>
          </a:blip>
          <a:stretch>
            <a:fillRect/>
          </a:stretch>
        </p:blipFill>
        <p:spPr>
          <a:xfrm>
            <a:off x="2100" y="0"/>
            <a:ext cx="4572000" cy="5143500"/>
          </a:xfrm>
          <a:prstGeom prst="rect">
            <a:avLst/>
          </a:prstGeom>
          <a:noFill/>
          <a:ln>
            <a:noFill/>
          </a:ln>
        </p:spPr>
      </p:pic>
      <p:sp>
        <p:nvSpPr>
          <p:cNvPr id="153" name="Google Shape;153;p25"/>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Keith Jim</a:t>
            </a:r>
            <a:endParaRPr>
              <a:solidFill>
                <a:srgbClr val="000000"/>
              </a:solidFill>
            </a:endParaRPr>
          </a:p>
        </p:txBody>
      </p:sp>
      <p:sp>
        <p:nvSpPr>
          <p:cNvPr id="154" name="Google Shape;154;p25"/>
          <p:cNvSpPr txBox="1"/>
          <p:nvPr/>
        </p:nvSpPr>
        <p:spPr>
          <a:xfrm>
            <a:off x="8268675" y="4827600"/>
            <a:ext cx="875400" cy="315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Code Pro"/>
                <a:ea typeface="Source Code Pro"/>
                <a:cs typeface="Source Code Pro"/>
                <a:sym typeface="Source Code Pro"/>
              </a:rPr>
              <a:t>Page 2</a:t>
            </a:r>
            <a:endParaRPr>
              <a:latin typeface="Source Code Pro"/>
              <a:ea typeface="Source Code Pro"/>
              <a:cs typeface="Source Code Pro"/>
              <a:sym typeface="Source Code Pr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6"/>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i="1" lang="en"/>
              <a:t>The Heroes</a:t>
            </a:r>
            <a:endParaRPr/>
          </a:p>
        </p:txBody>
      </p:sp>
      <p:sp>
        <p:nvSpPr>
          <p:cNvPr id="160" name="Google Shape;160;p26"/>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Keith Jim</a:t>
            </a:r>
            <a:endParaRPr/>
          </a:p>
        </p:txBody>
      </p:sp>
      <p:sp>
        <p:nvSpPr>
          <p:cNvPr id="161" name="Google Shape;161;p26"/>
          <p:cNvSpPr txBox="1"/>
          <p:nvPr>
            <p:ph idx="2" type="body"/>
          </p:nvPr>
        </p:nvSpPr>
        <p:spPr>
          <a:xfrm>
            <a:off x="4939500" y="724200"/>
            <a:ext cx="3837000" cy="369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rPr>
              <a:t>Story Arc</a:t>
            </a:r>
            <a:endParaRPr sz="3000">
              <a:solidFill>
                <a:srgbClr val="000000"/>
              </a:solidFill>
            </a:endParaRPr>
          </a:p>
          <a:p>
            <a:pPr indent="0" lvl="0" marL="0" rtl="0" algn="l">
              <a:spcBef>
                <a:spcPts val="0"/>
              </a:spcBef>
              <a:spcAft>
                <a:spcPts val="0"/>
              </a:spcAft>
              <a:buNone/>
            </a:pPr>
            <a:r>
              <a:t/>
            </a:r>
            <a:endParaRPr sz="1200">
              <a:solidFill>
                <a:srgbClr val="000000"/>
              </a:solidFill>
            </a:endParaRPr>
          </a:p>
          <a:p>
            <a:pPr indent="0" lvl="0" marL="0" rtl="0" algn="l">
              <a:spcBef>
                <a:spcPts val="0"/>
              </a:spcBef>
              <a:spcAft>
                <a:spcPts val="0"/>
              </a:spcAft>
              <a:buNone/>
            </a:pPr>
            <a:r>
              <a:rPr lang="en">
                <a:solidFill>
                  <a:srgbClr val="000000"/>
                </a:solidFill>
              </a:rPr>
              <a:t>It is the twins journey of self-discovery.</a:t>
            </a:r>
            <a:endParaRPr>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rPr lang="en">
                <a:solidFill>
                  <a:srgbClr val="000000"/>
                </a:solidFill>
              </a:rPr>
              <a:t>They do not know who their father, they are asked by mankind to fight off the monsters, and they travel to learn from others.</a:t>
            </a:r>
            <a:endParaRPr>
              <a:solidFill>
                <a:srgbClr val="000000"/>
              </a:solidFill>
            </a:endParaRPr>
          </a:p>
        </p:txBody>
      </p:sp>
      <p:pic>
        <p:nvPicPr>
          <p:cNvPr id="162" name="Google Shape;162;p26"/>
          <p:cNvPicPr preferRelativeResize="0"/>
          <p:nvPr/>
        </p:nvPicPr>
        <p:blipFill>
          <a:blip r:embed="rId3">
            <a:alphaModFix amt="15000"/>
          </a:blip>
          <a:stretch>
            <a:fillRect/>
          </a:stretch>
        </p:blipFill>
        <p:spPr>
          <a:xfrm>
            <a:off x="0" y="0"/>
            <a:ext cx="45720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7"/>
          <p:cNvPicPr preferRelativeResize="0"/>
          <p:nvPr/>
        </p:nvPicPr>
        <p:blipFill>
          <a:blip r:embed="rId3">
            <a:alphaModFix/>
          </a:blip>
          <a:stretch>
            <a:fillRect/>
          </a:stretch>
        </p:blipFill>
        <p:spPr>
          <a:xfrm>
            <a:off x="1215643" y="0"/>
            <a:ext cx="3356357" cy="5143501"/>
          </a:xfrm>
          <a:prstGeom prst="rect">
            <a:avLst/>
          </a:prstGeom>
          <a:noFill/>
          <a:ln>
            <a:noFill/>
          </a:ln>
        </p:spPr>
      </p:pic>
      <p:pic>
        <p:nvPicPr>
          <p:cNvPr id="168" name="Google Shape;168;p27"/>
          <p:cNvPicPr preferRelativeResize="0"/>
          <p:nvPr/>
        </p:nvPicPr>
        <p:blipFill>
          <a:blip r:embed="rId4">
            <a:alphaModFix/>
          </a:blip>
          <a:stretch>
            <a:fillRect/>
          </a:stretch>
        </p:blipFill>
        <p:spPr>
          <a:xfrm>
            <a:off x="4572000" y="0"/>
            <a:ext cx="3356350" cy="5143508"/>
          </a:xfrm>
          <a:prstGeom prst="rect">
            <a:avLst/>
          </a:prstGeom>
          <a:noFill/>
          <a:ln>
            <a:noFill/>
          </a:ln>
        </p:spPr>
      </p:pic>
      <p:sp>
        <p:nvSpPr>
          <p:cNvPr id="169" name="Google Shape;169;p27"/>
          <p:cNvSpPr txBox="1"/>
          <p:nvPr/>
        </p:nvSpPr>
        <p:spPr>
          <a:xfrm>
            <a:off x="99050" y="4827600"/>
            <a:ext cx="1116600" cy="315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Code Pro"/>
                <a:ea typeface="Source Code Pro"/>
                <a:cs typeface="Source Code Pro"/>
                <a:sym typeface="Source Code Pro"/>
              </a:rPr>
              <a:t>Page 8</a:t>
            </a:r>
            <a:endParaRPr>
              <a:latin typeface="Source Code Pro"/>
              <a:ea typeface="Source Code Pro"/>
              <a:cs typeface="Source Code Pro"/>
              <a:sym typeface="Source Code Pro"/>
            </a:endParaRPr>
          </a:p>
        </p:txBody>
      </p:sp>
      <p:sp>
        <p:nvSpPr>
          <p:cNvPr id="170" name="Google Shape;170;p27"/>
          <p:cNvSpPr txBox="1"/>
          <p:nvPr/>
        </p:nvSpPr>
        <p:spPr>
          <a:xfrm>
            <a:off x="7928350" y="4827600"/>
            <a:ext cx="1116600" cy="315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Code Pro"/>
                <a:ea typeface="Source Code Pro"/>
                <a:cs typeface="Source Code Pro"/>
                <a:sym typeface="Source Code Pro"/>
              </a:rPr>
              <a:t>Page 9</a:t>
            </a:r>
            <a:endParaRPr>
              <a:latin typeface="Source Code Pro"/>
              <a:ea typeface="Source Code Pro"/>
              <a:cs typeface="Source Code Pro"/>
              <a:sym typeface="Source Code Pro"/>
            </a:endParaRPr>
          </a:p>
          <a:p>
            <a:pPr indent="0" lvl="0" marL="0" rtl="0" algn="l">
              <a:spcBef>
                <a:spcPts val="0"/>
              </a:spcBef>
              <a:spcAft>
                <a:spcPts val="0"/>
              </a:spcAft>
              <a:buNone/>
            </a:pPr>
            <a:r>
              <a:t/>
            </a:r>
            <a:endParaRPr>
              <a:latin typeface="Source Code Pro"/>
              <a:ea typeface="Source Code Pro"/>
              <a:cs typeface="Source Code Pro"/>
              <a:sym typeface="Source Code Pro"/>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28"/>
          <p:cNvPicPr preferRelativeResize="0"/>
          <p:nvPr/>
        </p:nvPicPr>
        <p:blipFill>
          <a:blip r:embed="rId3">
            <a:alphaModFix/>
          </a:blip>
          <a:stretch>
            <a:fillRect/>
          </a:stretch>
        </p:blipFill>
        <p:spPr>
          <a:xfrm>
            <a:off x="1215649" y="0"/>
            <a:ext cx="3356352" cy="5143501"/>
          </a:xfrm>
          <a:prstGeom prst="rect">
            <a:avLst/>
          </a:prstGeom>
          <a:noFill/>
          <a:ln>
            <a:noFill/>
          </a:ln>
        </p:spPr>
      </p:pic>
      <p:pic>
        <p:nvPicPr>
          <p:cNvPr id="176" name="Google Shape;176;p28"/>
          <p:cNvPicPr preferRelativeResize="0"/>
          <p:nvPr/>
        </p:nvPicPr>
        <p:blipFill>
          <a:blip r:embed="rId4">
            <a:alphaModFix/>
          </a:blip>
          <a:stretch>
            <a:fillRect/>
          </a:stretch>
        </p:blipFill>
        <p:spPr>
          <a:xfrm>
            <a:off x="4572000" y="0"/>
            <a:ext cx="3356350" cy="5143508"/>
          </a:xfrm>
          <a:prstGeom prst="rect">
            <a:avLst/>
          </a:prstGeom>
          <a:noFill/>
          <a:ln>
            <a:noFill/>
          </a:ln>
        </p:spPr>
      </p:pic>
      <p:sp>
        <p:nvSpPr>
          <p:cNvPr id="177" name="Google Shape;177;p28"/>
          <p:cNvSpPr txBox="1"/>
          <p:nvPr/>
        </p:nvSpPr>
        <p:spPr>
          <a:xfrm>
            <a:off x="99050" y="4827600"/>
            <a:ext cx="1116600" cy="315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Code Pro"/>
                <a:ea typeface="Source Code Pro"/>
                <a:cs typeface="Source Code Pro"/>
                <a:sym typeface="Source Code Pro"/>
              </a:rPr>
              <a:t>Page 10</a:t>
            </a:r>
            <a:endParaRPr>
              <a:latin typeface="Source Code Pro"/>
              <a:ea typeface="Source Code Pro"/>
              <a:cs typeface="Source Code Pro"/>
              <a:sym typeface="Source Code Pro"/>
            </a:endParaRPr>
          </a:p>
        </p:txBody>
      </p:sp>
      <p:sp>
        <p:nvSpPr>
          <p:cNvPr id="178" name="Google Shape;178;p28"/>
          <p:cNvSpPr txBox="1"/>
          <p:nvPr/>
        </p:nvSpPr>
        <p:spPr>
          <a:xfrm>
            <a:off x="7928350" y="4827600"/>
            <a:ext cx="1116600" cy="315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Code Pro"/>
                <a:ea typeface="Source Code Pro"/>
                <a:cs typeface="Source Code Pro"/>
                <a:sym typeface="Source Code Pro"/>
              </a:rPr>
              <a:t>Page 11</a:t>
            </a:r>
            <a:endParaRPr>
              <a:latin typeface="Source Code Pro"/>
              <a:ea typeface="Source Code Pro"/>
              <a:cs typeface="Source Code Pro"/>
              <a:sym typeface="Source Code Pr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i="1" lang="en"/>
              <a:t>The Heroes</a:t>
            </a:r>
            <a:endParaRPr/>
          </a:p>
        </p:txBody>
      </p:sp>
      <p:sp>
        <p:nvSpPr>
          <p:cNvPr id="184" name="Google Shape;184;p29"/>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Keith Jim</a:t>
            </a:r>
            <a:endParaRPr/>
          </a:p>
        </p:txBody>
      </p:sp>
      <p:sp>
        <p:nvSpPr>
          <p:cNvPr id="185" name="Google Shape;185;p29"/>
          <p:cNvSpPr txBox="1"/>
          <p:nvPr>
            <p:ph idx="2" type="body"/>
          </p:nvPr>
        </p:nvSpPr>
        <p:spPr>
          <a:xfrm>
            <a:off x="4950775" y="498600"/>
            <a:ext cx="3837000" cy="4245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600">
              <a:solidFill>
                <a:srgbClr val="000000"/>
              </a:solidFill>
            </a:endParaRPr>
          </a:p>
          <a:p>
            <a:pPr indent="0" lvl="0" marL="0" rtl="0" algn="l">
              <a:spcBef>
                <a:spcPts val="0"/>
              </a:spcBef>
              <a:spcAft>
                <a:spcPts val="0"/>
              </a:spcAft>
              <a:buNone/>
            </a:pPr>
            <a:r>
              <a:t/>
            </a:r>
            <a:endParaRPr sz="1600">
              <a:solidFill>
                <a:srgbClr val="000000"/>
              </a:solidFill>
            </a:endParaRPr>
          </a:p>
          <a:p>
            <a:pPr indent="0" lvl="0" marL="0" rtl="0" algn="l">
              <a:spcBef>
                <a:spcPts val="0"/>
              </a:spcBef>
              <a:spcAft>
                <a:spcPts val="0"/>
              </a:spcAft>
              <a:buNone/>
            </a:pPr>
            <a:r>
              <a:t/>
            </a:r>
            <a:endParaRPr sz="1600">
              <a:solidFill>
                <a:srgbClr val="000000"/>
              </a:solidFill>
            </a:endParaRPr>
          </a:p>
          <a:p>
            <a:pPr indent="0" lvl="0" marL="0" rtl="0" algn="l">
              <a:spcBef>
                <a:spcPts val="0"/>
              </a:spcBef>
              <a:spcAft>
                <a:spcPts val="0"/>
              </a:spcAft>
              <a:buNone/>
            </a:pPr>
            <a:r>
              <a:rPr lang="en" sz="1600">
                <a:solidFill>
                  <a:srgbClr val="000000"/>
                </a:solidFill>
              </a:rPr>
              <a:t>“</a:t>
            </a:r>
            <a:r>
              <a:rPr b="1" lang="en" sz="1600">
                <a:solidFill>
                  <a:srgbClr val="000000"/>
                </a:solidFill>
              </a:rPr>
              <a:t>people don't know this story and I don't mind sharing it</a:t>
            </a:r>
            <a:r>
              <a:rPr lang="en" sz="1600">
                <a:solidFill>
                  <a:srgbClr val="000000"/>
                </a:solidFill>
              </a:rPr>
              <a:t> with them [...] it's the way my grandfather told me.” </a:t>
            </a:r>
            <a:r>
              <a:rPr lang="en" sz="1400">
                <a:solidFill>
                  <a:srgbClr val="000000"/>
                </a:solidFill>
              </a:rPr>
              <a:t>(Jim 2019)</a:t>
            </a:r>
            <a:endParaRPr sz="1400">
              <a:solidFill>
                <a:srgbClr val="000000"/>
              </a:solidFill>
            </a:endParaRPr>
          </a:p>
          <a:p>
            <a:pPr indent="0" lvl="0" marL="0" rtl="0" algn="l">
              <a:spcBef>
                <a:spcPts val="0"/>
              </a:spcBef>
              <a:spcAft>
                <a:spcPts val="0"/>
              </a:spcAft>
              <a:buNone/>
            </a:pPr>
            <a:r>
              <a:t/>
            </a:r>
            <a:endParaRPr sz="1400">
              <a:solidFill>
                <a:srgbClr val="000000"/>
              </a:solidFill>
            </a:endParaRPr>
          </a:p>
          <a:p>
            <a:pPr indent="0" lvl="0" marL="0" rtl="0" algn="l">
              <a:spcBef>
                <a:spcPts val="0"/>
              </a:spcBef>
              <a:spcAft>
                <a:spcPts val="0"/>
              </a:spcAft>
              <a:buNone/>
            </a:pPr>
            <a:r>
              <a:rPr lang="en" sz="1600">
                <a:solidFill>
                  <a:srgbClr val="000000"/>
                </a:solidFill>
              </a:rPr>
              <a:t>“</a:t>
            </a:r>
            <a:r>
              <a:rPr b="1" lang="en" sz="1600">
                <a:solidFill>
                  <a:srgbClr val="000000"/>
                </a:solidFill>
              </a:rPr>
              <a:t>It is a story</a:t>
            </a:r>
            <a:r>
              <a:rPr lang="en" sz="1600">
                <a:solidFill>
                  <a:srgbClr val="000000"/>
                </a:solidFill>
              </a:rPr>
              <a:t> that is one of our traditional stories </a:t>
            </a:r>
            <a:r>
              <a:rPr b="1" lang="en" sz="1600">
                <a:solidFill>
                  <a:srgbClr val="000000"/>
                </a:solidFill>
              </a:rPr>
              <a:t>that is being forgotten</a:t>
            </a:r>
            <a:r>
              <a:rPr lang="en" sz="1600">
                <a:solidFill>
                  <a:srgbClr val="000000"/>
                </a:solidFill>
              </a:rPr>
              <a:t>.”</a:t>
            </a:r>
            <a:r>
              <a:rPr lang="en" sz="1400">
                <a:solidFill>
                  <a:srgbClr val="000000"/>
                </a:solidFill>
              </a:rPr>
              <a:t> (Jim 2019) </a:t>
            </a:r>
            <a:endParaRPr sz="1400">
              <a:solidFill>
                <a:srgbClr val="000000"/>
              </a:solidFill>
            </a:endParaRPr>
          </a:p>
        </p:txBody>
      </p:sp>
      <p:pic>
        <p:nvPicPr>
          <p:cNvPr id="186" name="Google Shape;186;p29"/>
          <p:cNvPicPr preferRelativeResize="0"/>
          <p:nvPr/>
        </p:nvPicPr>
        <p:blipFill>
          <a:blip r:embed="rId3">
            <a:alphaModFix amt="15000"/>
          </a:blip>
          <a:stretch>
            <a:fillRect/>
          </a:stretch>
        </p:blipFill>
        <p:spPr>
          <a:xfrm>
            <a:off x="0" y="0"/>
            <a:ext cx="4572000"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0"/>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i="1" lang="en"/>
              <a:t>Hero Twins</a:t>
            </a:r>
            <a:endParaRPr i="1"/>
          </a:p>
        </p:txBody>
      </p:sp>
      <p:sp>
        <p:nvSpPr>
          <p:cNvPr id="192" name="Google Shape;192;p30"/>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Dale Ray Deforest</a:t>
            </a:r>
            <a:endParaRPr>
              <a:solidFill>
                <a:srgbClr val="000000"/>
              </a:solidFill>
            </a:endParaRPr>
          </a:p>
        </p:txBody>
      </p:sp>
      <p:pic>
        <p:nvPicPr>
          <p:cNvPr id="193" name="Google Shape;193;p30"/>
          <p:cNvPicPr preferRelativeResize="0"/>
          <p:nvPr/>
        </p:nvPicPr>
        <p:blipFill>
          <a:blip r:embed="rId3">
            <a:alphaModFix/>
          </a:blip>
          <a:stretch>
            <a:fillRect/>
          </a:stretch>
        </p:blipFill>
        <p:spPr>
          <a:xfrm>
            <a:off x="5296300" y="96850"/>
            <a:ext cx="3135740" cy="483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1"/>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i="1" lang="en"/>
              <a:t>Hero Twins</a:t>
            </a:r>
            <a:endParaRPr/>
          </a:p>
        </p:txBody>
      </p:sp>
      <p:sp>
        <p:nvSpPr>
          <p:cNvPr id="199" name="Google Shape;199;p31"/>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Dale Ray Deforest</a:t>
            </a:r>
            <a:endParaRPr>
              <a:solidFill>
                <a:srgbClr val="000000"/>
              </a:solidFill>
            </a:endParaRPr>
          </a:p>
        </p:txBody>
      </p:sp>
      <p:pic>
        <p:nvPicPr>
          <p:cNvPr id="200" name="Google Shape;200;p31"/>
          <p:cNvPicPr preferRelativeResize="0"/>
          <p:nvPr/>
        </p:nvPicPr>
        <p:blipFill>
          <a:blip r:embed="rId3">
            <a:alphaModFix/>
          </a:blip>
          <a:stretch>
            <a:fillRect/>
          </a:stretch>
        </p:blipFill>
        <p:spPr>
          <a:xfrm>
            <a:off x="5193817" y="0"/>
            <a:ext cx="3333266" cy="5143500"/>
          </a:xfrm>
          <a:prstGeom prst="rect">
            <a:avLst/>
          </a:prstGeom>
          <a:noFill/>
          <a:ln>
            <a:noFill/>
          </a:ln>
        </p:spPr>
      </p:pic>
      <p:pic>
        <p:nvPicPr>
          <p:cNvPr id="201" name="Google Shape;201;p31"/>
          <p:cNvPicPr preferRelativeResize="0"/>
          <p:nvPr/>
        </p:nvPicPr>
        <p:blipFill>
          <a:blip r:embed="rId4">
            <a:alphaModFix amt="10000"/>
          </a:blip>
          <a:stretch>
            <a:fillRect/>
          </a:stretch>
        </p:blipFill>
        <p:spPr>
          <a:xfrm>
            <a:off x="0" y="0"/>
            <a:ext cx="4572000" cy="514344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3591125" y="1215838"/>
            <a:ext cx="1961750" cy="27118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p32"/>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i="1" lang="en"/>
              <a:t>Hero Twins</a:t>
            </a:r>
            <a:endParaRPr/>
          </a:p>
        </p:txBody>
      </p:sp>
      <p:sp>
        <p:nvSpPr>
          <p:cNvPr id="207" name="Google Shape;207;p32"/>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Dale Ray Deforest</a:t>
            </a:r>
            <a:endParaRPr>
              <a:solidFill>
                <a:srgbClr val="000000"/>
              </a:solidFill>
            </a:endParaRPr>
          </a:p>
        </p:txBody>
      </p:sp>
      <p:pic>
        <p:nvPicPr>
          <p:cNvPr id="208" name="Google Shape;208;p32"/>
          <p:cNvPicPr preferRelativeResize="0"/>
          <p:nvPr/>
        </p:nvPicPr>
        <p:blipFill>
          <a:blip r:embed="rId3">
            <a:alphaModFix/>
          </a:blip>
          <a:stretch>
            <a:fillRect/>
          </a:stretch>
        </p:blipFill>
        <p:spPr>
          <a:xfrm>
            <a:off x="5193842" y="0"/>
            <a:ext cx="3333266" cy="5143500"/>
          </a:xfrm>
          <a:prstGeom prst="rect">
            <a:avLst/>
          </a:prstGeom>
          <a:noFill/>
          <a:ln>
            <a:noFill/>
          </a:ln>
        </p:spPr>
      </p:pic>
      <p:pic>
        <p:nvPicPr>
          <p:cNvPr id="209" name="Google Shape;209;p32"/>
          <p:cNvPicPr preferRelativeResize="0"/>
          <p:nvPr/>
        </p:nvPicPr>
        <p:blipFill>
          <a:blip r:embed="rId4">
            <a:alphaModFix amt="15000"/>
          </a:blip>
          <a:stretch>
            <a:fillRect/>
          </a:stretch>
        </p:blipFill>
        <p:spPr>
          <a:xfrm>
            <a:off x="0" y="0"/>
            <a:ext cx="4572000" cy="51434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3"/>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i="1" lang="en"/>
              <a:t>Hero Twins</a:t>
            </a:r>
            <a:endParaRPr/>
          </a:p>
        </p:txBody>
      </p:sp>
      <p:sp>
        <p:nvSpPr>
          <p:cNvPr id="215" name="Google Shape;215;p33"/>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Dale Ray Deforest</a:t>
            </a:r>
            <a:endParaRPr/>
          </a:p>
        </p:txBody>
      </p:sp>
      <p:sp>
        <p:nvSpPr>
          <p:cNvPr id="216" name="Google Shape;216;p33"/>
          <p:cNvSpPr txBox="1"/>
          <p:nvPr>
            <p:ph idx="2" type="body"/>
          </p:nvPr>
        </p:nvSpPr>
        <p:spPr>
          <a:xfrm>
            <a:off x="4939500" y="724200"/>
            <a:ext cx="3837000" cy="369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rPr>
              <a:t>S</a:t>
            </a:r>
            <a:r>
              <a:rPr lang="en" sz="3000">
                <a:solidFill>
                  <a:srgbClr val="000000"/>
                </a:solidFill>
              </a:rPr>
              <a:t>tory Arc</a:t>
            </a:r>
            <a:endParaRPr sz="3000">
              <a:solidFill>
                <a:srgbClr val="000000"/>
              </a:solidFill>
            </a:endParaRPr>
          </a:p>
          <a:p>
            <a:pPr indent="0" lvl="0" marL="0" rtl="0" algn="l">
              <a:spcBef>
                <a:spcPts val="0"/>
              </a:spcBef>
              <a:spcAft>
                <a:spcPts val="0"/>
              </a:spcAft>
              <a:buNone/>
            </a:pPr>
            <a:r>
              <a:t/>
            </a:r>
            <a:endParaRPr sz="1200">
              <a:solidFill>
                <a:srgbClr val="000000"/>
              </a:solidFill>
            </a:endParaRPr>
          </a:p>
          <a:p>
            <a:pPr indent="0" lvl="0" marL="0" rtl="0" algn="l">
              <a:spcBef>
                <a:spcPts val="0"/>
              </a:spcBef>
              <a:spcAft>
                <a:spcPts val="0"/>
              </a:spcAft>
              <a:buNone/>
            </a:pPr>
            <a:r>
              <a:rPr lang="en">
                <a:solidFill>
                  <a:srgbClr val="000000"/>
                </a:solidFill>
              </a:rPr>
              <a:t>It is the twins battle with a monster.</a:t>
            </a:r>
            <a:endParaRPr>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rPr lang="en">
                <a:solidFill>
                  <a:srgbClr val="000000"/>
                </a:solidFill>
              </a:rPr>
              <a:t>Along the way they learn lessons from Louise (First Woman) and Eddie (First Man) on how to harness their superhero abilities.</a:t>
            </a:r>
            <a:endParaRPr>
              <a:solidFill>
                <a:srgbClr val="000000"/>
              </a:solidFill>
            </a:endParaRPr>
          </a:p>
        </p:txBody>
      </p:sp>
      <p:pic>
        <p:nvPicPr>
          <p:cNvPr id="217" name="Google Shape;217;p33"/>
          <p:cNvPicPr preferRelativeResize="0"/>
          <p:nvPr/>
        </p:nvPicPr>
        <p:blipFill>
          <a:blip r:embed="rId3">
            <a:alphaModFix amt="15000"/>
          </a:blip>
          <a:stretch>
            <a:fillRect/>
          </a:stretch>
        </p:blipFill>
        <p:spPr>
          <a:xfrm>
            <a:off x="0" y="0"/>
            <a:ext cx="4572000" cy="51434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4"/>
          <p:cNvSpPr txBox="1"/>
          <p:nvPr/>
        </p:nvSpPr>
        <p:spPr>
          <a:xfrm>
            <a:off x="1777225" y="4827600"/>
            <a:ext cx="1116600" cy="315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Code Pro"/>
                <a:ea typeface="Source Code Pro"/>
                <a:cs typeface="Source Code Pro"/>
                <a:sym typeface="Source Code Pro"/>
              </a:rPr>
              <a:t>Page 4</a:t>
            </a:r>
            <a:endParaRPr>
              <a:latin typeface="Source Code Pro"/>
              <a:ea typeface="Source Code Pro"/>
              <a:cs typeface="Source Code Pro"/>
              <a:sym typeface="Source Code Pro"/>
            </a:endParaRPr>
          </a:p>
        </p:txBody>
      </p:sp>
      <p:pic>
        <p:nvPicPr>
          <p:cNvPr id="223" name="Google Shape;223;p34"/>
          <p:cNvPicPr preferRelativeResize="0"/>
          <p:nvPr/>
        </p:nvPicPr>
        <p:blipFill>
          <a:blip r:embed="rId3">
            <a:alphaModFix/>
          </a:blip>
          <a:stretch>
            <a:fillRect/>
          </a:stretch>
        </p:blipFill>
        <p:spPr>
          <a:xfrm>
            <a:off x="2893825" y="0"/>
            <a:ext cx="3356355" cy="51435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5"/>
          <p:cNvSpPr txBox="1"/>
          <p:nvPr/>
        </p:nvSpPr>
        <p:spPr>
          <a:xfrm>
            <a:off x="99050" y="4827600"/>
            <a:ext cx="1116600" cy="315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Code Pro"/>
                <a:ea typeface="Source Code Pro"/>
                <a:cs typeface="Source Code Pro"/>
                <a:sym typeface="Source Code Pro"/>
              </a:rPr>
              <a:t>Page 10</a:t>
            </a:r>
            <a:endParaRPr>
              <a:latin typeface="Source Code Pro"/>
              <a:ea typeface="Source Code Pro"/>
              <a:cs typeface="Source Code Pro"/>
              <a:sym typeface="Source Code Pro"/>
            </a:endParaRPr>
          </a:p>
        </p:txBody>
      </p:sp>
      <p:sp>
        <p:nvSpPr>
          <p:cNvPr id="229" name="Google Shape;229;p35"/>
          <p:cNvSpPr txBox="1"/>
          <p:nvPr/>
        </p:nvSpPr>
        <p:spPr>
          <a:xfrm>
            <a:off x="7928350" y="4827600"/>
            <a:ext cx="1116600" cy="315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Code Pro"/>
                <a:ea typeface="Source Code Pro"/>
                <a:cs typeface="Source Code Pro"/>
                <a:sym typeface="Source Code Pro"/>
              </a:rPr>
              <a:t>Page 11</a:t>
            </a:r>
            <a:endParaRPr>
              <a:latin typeface="Source Code Pro"/>
              <a:ea typeface="Source Code Pro"/>
              <a:cs typeface="Source Code Pro"/>
              <a:sym typeface="Source Code Pro"/>
            </a:endParaRPr>
          </a:p>
          <a:p>
            <a:pPr indent="0" lvl="0" marL="0" rtl="0" algn="l">
              <a:spcBef>
                <a:spcPts val="0"/>
              </a:spcBef>
              <a:spcAft>
                <a:spcPts val="0"/>
              </a:spcAft>
              <a:buNone/>
            </a:pPr>
            <a:r>
              <a:t/>
            </a:r>
            <a:endParaRPr>
              <a:latin typeface="Source Code Pro"/>
              <a:ea typeface="Source Code Pro"/>
              <a:cs typeface="Source Code Pro"/>
              <a:sym typeface="Source Code Pro"/>
            </a:endParaRPr>
          </a:p>
        </p:txBody>
      </p:sp>
      <p:pic>
        <p:nvPicPr>
          <p:cNvPr id="230" name="Google Shape;230;p35"/>
          <p:cNvPicPr preferRelativeResize="0"/>
          <p:nvPr/>
        </p:nvPicPr>
        <p:blipFill>
          <a:blip r:embed="rId3">
            <a:alphaModFix/>
          </a:blip>
          <a:stretch>
            <a:fillRect/>
          </a:stretch>
        </p:blipFill>
        <p:spPr>
          <a:xfrm>
            <a:off x="1215650" y="0"/>
            <a:ext cx="3356350" cy="5143496"/>
          </a:xfrm>
          <a:prstGeom prst="rect">
            <a:avLst/>
          </a:prstGeom>
          <a:noFill/>
          <a:ln>
            <a:noFill/>
          </a:ln>
        </p:spPr>
      </p:pic>
      <p:pic>
        <p:nvPicPr>
          <p:cNvPr id="231" name="Google Shape;231;p35"/>
          <p:cNvPicPr preferRelativeResize="0"/>
          <p:nvPr/>
        </p:nvPicPr>
        <p:blipFill>
          <a:blip r:embed="rId4">
            <a:alphaModFix/>
          </a:blip>
          <a:stretch>
            <a:fillRect/>
          </a:stretch>
        </p:blipFill>
        <p:spPr>
          <a:xfrm>
            <a:off x="4572000" y="0"/>
            <a:ext cx="3356350" cy="514349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6"/>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i="1" lang="en"/>
              <a:t>Hero Twins</a:t>
            </a:r>
            <a:endParaRPr/>
          </a:p>
        </p:txBody>
      </p:sp>
      <p:sp>
        <p:nvSpPr>
          <p:cNvPr id="237" name="Google Shape;237;p36"/>
          <p:cNvSpPr txBox="1"/>
          <p:nvPr>
            <p:ph idx="1" type="subTitle"/>
          </p:nvPr>
        </p:nvSpPr>
        <p:spPr>
          <a:xfrm>
            <a:off x="265500" y="2845223"/>
            <a:ext cx="4045200" cy="1345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rPr>
              <a:t>Dale Ray Deforest</a:t>
            </a:r>
            <a:endParaRPr/>
          </a:p>
        </p:txBody>
      </p:sp>
      <p:sp>
        <p:nvSpPr>
          <p:cNvPr id="238" name="Google Shape;238;p36"/>
          <p:cNvSpPr txBox="1"/>
          <p:nvPr>
            <p:ph idx="2" type="body"/>
          </p:nvPr>
        </p:nvSpPr>
        <p:spPr>
          <a:xfrm>
            <a:off x="4939500" y="724200"/>
            <a:ext cx="3837000" cy="3695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“I'm not trying to write a story that's already written or that's been passed on orally. You know I have my story [...] it's based in Navajo tradition but that's as far as it goes. </a:t>
            </a:r>
            <a:r>
              <a:rPr b="1" lang="en">
                <a:solidFill>
                  <a:srgbClr val="000000"/>
                </a:solidFill>
              </a:rPr>
              <a:t>I have my characters that are inspired from the Navajo creation story but they're not directly lifted from that</a:t>
            </a:r>
            <a:r>
              <a:rPr lang="en">
                <a:solidFill>
                  <a:srgbClr val="000000"/>
                </a:solidFill>
              </a:rPr>
              <a:t>” </a:t>
            </a:r>
            <a:r>
              <a:rPr lang="en" sz="1400">
                <a:solidFill>
                  <a:srgbClr val="000000"/>
                </a:solidFill>
              </a:rPr>
              <a:t>(Dale 2019)</a:t>
            </a:r>
            <a:endParaRPr sz="1400">
              <a:solidFill>
                <a:srgbClr val="000000"/>
              </a:solidFill>
            </a:endParaRPr>
          </a:p>
        </p:txBody>
      </p:sp>
      <p:pic>
        <p:nvPicPr>
          <p:cNvPr id="239" name="Google Shape;239;p36"/>
          <p:cNvPicPr preferRelativeResize="0"/>
          <p:nvPr/>
        </p:nvPicPr>
        <p:blipFill>
          <a:blip r:embed="rId3">
            <a:alphaModFix amt="15000"/>
          </a:blip>
          <a:stretch>
            <a:fillRect/>
          </a:stretch>
        </p:blipFill>
        <p:spPr>
          <a:xfrm>
            <a:off x="0" y="0"/>
            <a:ext cx="4572000" cy="51434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37"/>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Comparative Analysis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38"/>
          <p:cNvSpPr txBox="1"/>
          <p:nvPr/>
        </p:nvSpPr>
        <p:spPr>
          <a:xfrm>
            <a:off x="4835750" y="4827600"/>
            <a:ext cx="951900" cy="315900"/>
          </a:xfrm>
          <a:prstGeom prst="rect">
            <a:avLst/>
          </a:prstGeom>
          <a:solidFill>
            <a:schemeClr val="lt1"/>
          </a:solid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latin typeface="Source Code Pro"/>
                <a:ea typeface="Source Code Pro"/>
                <a:cs typeface="Source Code Pro"/>
                <a:sym typeface="Source Code Pro"/>
              </a:rPr>
              <a:t>Page 4</a:t>
            </a:r>
            <a:endParaRPr>
              <a:latin typeface="Source Code Pro"/>
              <a:ea typeface="Source Code Pro"/>
              <a:cs typeface="Source Code Pro"/>
              <a:sym typeface="Source Code Pro"/>
            </a:endParaRPr>
          </a:p>
          <a:p>
            <a:pPr indent="0" lvl="0" marL="0" rtl="0" algn="l">
              <a:spcBef>
                <a:spcPts val="0"/>
              </a:spcBef>
              <a:spcAft>
                <a:spcPts val="0"/>
              </a:spcAft>
              <a:buNone/>
            </a:pPr>
            <a:r>
              <a:t/>
            </a:r>
            <a:endParaRPr>
              <a:latin typeface="Source Code Pro"/>
              <a:ea typeface="Source Code Pro"/>
              <a:cs typeface="Source Code Pro"/>
              <a:sym typeface="Source Code Pro"/>
            </a:endParaRPr>
          </a:p>
        </p:txBody>
      </p:sp>
      <p:sp>
        <p:nvSpPr>
          <p:cNvPr id="250" name="Google Shape;250;p38"/>
          <p:cNvSpPr txBox="1"/>
          <p:nvPr/>
        </p:nvSpPr>
        <p:spPr>
          <a:xfrm>
            <a:off x="3367000" y="4827600"/>
            <a:ext cx="951900" cy="315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Code Pro"/>
                <a:ea typeface="Source Code Pro"/>
                <a:cs typeface="Source Code Pro"/>
                <a:sym typeface="Source Code Pro"/>
              </a:rPr>
              <a:t>Page 2</a:t>
            </a:r>
            <a:endParaRPr>
              <a:latin typeface="Source Code Pro"/>
              <a:ea typeface="Source Code Pro"/>
              <a:cs typeface="Source Code Pro"/>
              <a:sym typeface="Source Code Pro"/>
            </a:endParaRPr>
          </a:p>
        </p:txBody>
      </p:sp>
      <p:sp>
        <p:nvSpPr>
          <p:cNvPr id="251" name="Google Shape;251;p38"/>
          <p:cNvSpPr txBox="1"/>
          <p:nvPr/>
        </p:nvSpPr>
        <p:spPr>
          <a:xfrm>
            <a:off x="3367000" y="2213700"/>
            <a:ext cx="1161000" cy="7161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800">
                <a:latin typeface="Source Code Pro"/>
                <a:ea typeface="Source Code Pro"/>
                <a:cs typeface="Source Code Pro"/>
                <a:sym typeface="Source Code Pro"/>
              </a:rPr>
              <a:t>The Heroes</a:t>
            </a:r>
            <a:endParaRPr i="1" sz="1800">
              <a:latin typeface="Source Code Pro"/>
              <a:ea typeface="Source Code Pro"/>
              <a:cs typeface="Source Code Pro"/>
              <a:sym typeface="Source Code Pro"/>
            </a:endParaRPr>
          </a:p>
        </p:txBody>
      </p:sp>
      <p:sp>
        <p:nvSpPr>
          <p:cNvPr id="252" name="Google Shape;252;p38"/>
          <p:cNvSpPr txBox="1"/>
          <p:nvPr/>
        </p:nvSpPr>
        <p:spPr>
          <a:xfrm>
            <a:off x="4626650" y="2213700"/>
            <a:ext cx="1161000" cy="7161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800">
                <a:latin typeface="Source Code Pro"/>
                <a:ea typeface="Source Code Pro"/>
                <a:cs typeface="Source Code Pro"/>
                <a:sym typeface="Source Code Pro"/>
              </a:rPr>
              <a:t>Hero</a:t>
            </a:r>
            <a:endParaRPr i="1" sz="1800">
              <a:latin typeface="Source Code Pro"/>
              <a:ea typeface="Source Code Pro"/>
              <a:cs typeface="Source Code Pro"/>
              <a:sym typeface="Source Code Pro"/>
            </a:endParaRPr>
          </a:p>
          <a:p>
            <a:pPr indent="0" lvl="0" marL="0" rtl="0" algn="ctr">
              <a:spcBef>
                <a:spcPts val="0"/>
              </a:spcBef>
              <a:spcAft>
                <a:spcPts val="0"/>
              </a:spcAft>
              <a:buNone/>
            </a:pPr>
            <a:r>
              <a:rPr i="1" lang="en" sz="1800">
                <a:latin typeface="Source Code Pro"/>
                <a:ea typeface="Source Code Pro"/>
                <a:cs typeface="Source Code Pro"/>
                <a:sym typeface="Source Code Pro"/>
              </a:rPr>
              <a:t>Twins</a:t>
            </a:r>
            <a:endParaRPr i="1" sz="1800">
              <a:latin typeface="Source Code Pro"/>
              <a:ea typeface="Source Code Pro"/>
              <a:cs typeface="Source Code Pro"/>
              <a:sym typeface="Source Code Pro"/>
            </a:endParaRPr>
          </a:p>
        </p:txBody>
      </p:sp>
      <p:pic>
        <p:nvPicPr>
          <p:cNvPr id="253" name="Google Shape;253;p38"/>
          <p:cNvPicPr preferRelativeResize="0"/>
          <p:nvPr/>
        </p:nvPicPr>
        <p:blipFill>
          <a:blip r:embed="rId3">
            <a:alphaModFix/>
          </a:blip>
          <a:stretch>
            <a:fillRect/>
          </a:stretch>
        </p:blipFill>
        <p:spPr>
          <a:xfrm>
            <a:off x="4" y="0"/>
            <a:ext cx="3366993" cy="5143500"/>
          </a:xfrm>
          <a:prstGeom prst="rect">
            <a:avLst/>
          </a:prstGeom>
          <a:noFill/>
          <a:ln>
            <a:noFill/>
          </a:ln>
        </p:spPr>
      </p:pic>
      <p:pic>
        <p:nvPicPr>
          <p:cNvPr id="254" name="Google Shape;254;p38"/>
          <p:cNvPicPr preferRelativeResize="0"/>
          <p:nvPr/>
        </p:nvPicPr>
        <p:blipFill>
          <a:blip r:embed="rId4">
            <a:alphaModFix/>
          </a:blip>
          <a:stretch>
            <a:fillRect/>
          </a:stretch>
        </p:blipFill>
        <p:spPr>
          <a:xfrm>
            <a:off x="5787650" y="0"/>
            <a:ext cx="3356355" cy="5143501"/>
          </a:xfrm>
          <a:prstGeom prst="rect">
            <a:avLst/>
          </a:prstGeom>
          <a:noFill/>
          <a:ln>
            <a:noFill/>
          </a:ln>
        </p:spPr>
      </p:pic>
      <p:sp>
        <p:nvSpPr>
          <p:cNvPr id="255" name="Google Shape;255;p38"/>
          <p:cNvSpPr txBox="1"/>
          <p:nvPr>
            <p:ph type="title"/>
          </p:nvPr>
        </p:nvSpPr>
        <p:spPr>
          <a:xfrm>
            <a:off x="2038175" y="1085125"/>
            <a:ext cx="4742100" cy="801000"/>
          </a:xfrm>
          <a:prstGeom prst="rect">
            <a:avLst/>
          </a:prstGeom>
          <a:solidFill>
            <a:schemeClr val="lt1"/>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Character Introduction</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p39"/>
          <p:cNvPicPr preferRelativeResize="0"/>
          <p:nvPr/>
        </p:nvPicPr>
        <p:blipFill>
          <a:blip r:embed="rId3">
            <a:alphaModFix/>
          </a:blip>
          <a:stretch>
            <a:fillRect/>
          </a:stretch>
        </p:blipFill>
        <p:spPr>
          <a:xfrm>
            <a:off x="5787650" y="0"/>
            <a:ext cx="3356350" cy="5143496"/>
          </a:xfrm>
          <a:prstGeom prst="rect">
            <a:avLst/>
          </a:prstGeom>
          <a:noFill/>
          <a:ln>
            <a:noFill/>
          </a:ln>
        </p:spPr>
      </p:pic>
      <p:pic>
        <p:nvPicPr>
          <p:cNvPr id="261" name="Google Shape;261;p39"/>
          <p:cNvPicPr preferRelativeResize="0"/>
          <p:nvPr/>
        </p:nvPicPr>
        <p:blipFill>
          <a:blip r:embed="rId4">
            <a:alphaModFix/>
          </a:blip>
          <a:stretch>
            <a:fillRect/>
          </a:stretch>
        </p:blipFill>
        <p:spPr>
          <a:xfrm>
            <a:off x="0" y="0"/>
            <a:ext cx="3356350" cy="5143508"/>
          </a:xfrm>
          <a:prstGeom prst="rect">
            <a:avLst/>
          </a:prstGeom>
          <a:noFill/>
          <a:ln>
            <a:noFill/>
          </a:ln>
        </p:spPr>
      </p:pic>
      <p:sp>
        <p:nvSpPr>
          <p:cNvPr id="262" name="Google Shape;262;p39"/>
          <p:cNvSpPr txBox="1"/>
          <p:nvPr/>
        </p:nvSpPr>
        <p:spPr>
          <a:xfrm>
            <a:off x="3378550" y="4827600"/>
            <a:ext cx="994500" cy="315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Source Code Pro"/>
                <a:ea typeface="Source Code Pro"/>
                <a:cs typeface="Source Code Pro"/>
                <a:sym typeface="Source Code Pro"/>
              </a:rPr>
              <a:t>Page 11</a:t>
            </a:r>
            <a:endParaRPr>
              <a:latin typeface="Source Code Pro"/>
              <a:ea typeface="Source Code Pro"/>
              <a:cs typeface="Source Code Pro"/>
              <a:sym typeface="Source Code Pro"/>
            </a:endParaRPr>
          </a:p>
        </p:txBody>
      </p:sp>
      <p:sp>
        <p:nvSpPr>
          <p:cNvPr id="263" name="Google Shape;263;p39"/>
          <p:cNvSpPr txBox="1"/>
          <p:nvPr/>
        </p:nvSpPr>
        <p:spPr>
          <a:xfrm>
            <a:off x="3356350" y="2213700"/>
            <a:ext cx="1161000" cy="7161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800">
                <a:latin typeface="Source Code Pro"/>
                <a:ea typeface="Source Code Pro"/>
                <a:cs typeface="Source Code Pro"/>
                <a:sym typeface="Source Code Pro"/>
              </a:rPr>
              <a:t>The Heroes</a:t>
            </a:r>
            <a:endParaRPr i="1" sz="1800">
              <a:latin typeface="Source Code Pro"/>
              <a:ea typeface="Source Code Pro"/>
              <a:cs typeface="Source Code Pro"/>
              <a:sym typeface="Source Code Pro"/>
            </a:endParaRPr>
          </a:p>
        </p:txBody>
      </p:sp>
      <p:sp>
        <p:nvSpPr>
          <p:cNvPr id="264" name="Google Shape;264;p39"/>
          <p:cNvSpPr txBox="1"/>
          <p:nvPr/>
        </p:nvSpPr>
        <p:spPr>
          <a:xfrm>
            <a:off x="4626650" y="2213700"/>
            <a:ext cx="1161000" cy="7161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800">
                <a:latin typeface="Source Code Pro"/>
                <a:ea typeface="Source Code Pro"/>
                <a:cs typeface="Source Code Pro"/>
                <a:sym typeface="Source Code Pro"/>
              </a:rPr>
              <a:t>Hero</a:t>
            </a:r>
            <a:endParaRPr i="1" sz="1800">
              <a:latin typeface="Source Code Pro"/>
              <a:ea typeface="Source Code Pro"/>
              <a:cs typeface="Source Code Pro"/>
              <a:sym typeface="Source Code Pro"/>
            </a:endParaRPr>
          </a:p>
          <a:p>
            <a:pPr indent="0" lvl="0" marL="0" rtl="0" algn="ctr">
              <a:spcBef>
                <a:spcPts val="0"/>
              </a:spcBef>
              <a:spcAft>
                <a:spcPts val="0"/>
              </a:spcAft>
              <a:buNone/>
            </a:pPr>
            <a:r>
              <a:rPr i="1" lang="en" sz="1800">
                <a:latin typeface="Source Code Pro"/>
                <a:ea typeface="Source Code Pro"/>
                <a:cs typeface="Source Code Pro"/>
                <a:sym typeface="Source Code Pro"/>
              </a:rPr>
              <a:t>Twins</a:t>
            </a:r>
            <a:endParaRPr i="1" sz="1800">
              <a:latin typeface="Source Code Pro"/>
              <a:ea typeface="Source Code Pro"/>
              <a:cs typeface="Source Code Pro"/>
              <a:sym typeface="Source Code Pro"/>
            </a:endParaRPr>
          </a:p>
        </p:txBody>
      </p:sp>
      <p:sp>
        <p:nvSpPr>
          <p:cNvPr id="265" name="Google Shape;265;p39"/>
          <p:cNvSpPr txBox="1"/>
          <p:nvPr>
            <p:ph type="title"/>
          </p:nvPr>
        </p:nvSpPr>
        <p:spPr>
          <a:xfrm>
            <a:off x="2146700" y="1128525"/>
            <a:ext cx="4742100" cy="801000"/>
          </a:xfrm>
          <a:prstGeom prst="rect">
            <a:avLst/>
          </a:prstGeom>
          <a:solidFill>
            <a:schemeClr val="lt1"/>
          </a:solidFill>
          <a:ln cap="flat" cmpd="sng" w="381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t>Battle with the Monster</a:t>
            </a:r>
            <a:endParaRPr/>
          </a:p>
        </p:txBody>
      </p:sp>
      <p:sp>
        <p:nvSpPr>
          <p:cNvPr id="266" name="Google Shape;266;p39"/>
          <p:cNvSpPr txBox="1"/>
          <p:nvPr/>
        </p:nvSpPr>
        <p:spPr>
          <a:xfrm>
            <a:off x="4793150" y="4827600"/>
            <a:ext cx="994500" cy="315900"/>
          </a:xfrm>
          <a:prstGeom prst="rect">
            <a:avLst/>
          </a:prstGeom>
          <a:solidFill>
            <a:schemeClr val="lt1"/>
          </a:solid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a:latin typeface="Source Code Pro"/>
                <a:ea typeface="Source Code Pro"/>
                <a:cs typeface="Source Code Pro"/>
                <a:sym typeface="Source Code Pro"/>
              </a:rPr>
              <a:t>Page 11</a:t>
            </a:r>
            <a:endParaRPr>
              <a:latin typeface="Source Code Pro"/>
              <a:ea typeface="Source Code Pro"/>
              <a:cs typeface="Source Code Pro"/>
              <a:sym typeface="Source Code Pro"/>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40"/>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Analysis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1"/>
          <p:cNvSpPr txBox="1"/>
          <p:nvPr>
            <p:ph type="title"/>
          </p:nvPr>
        </p:nvSpPr>
        <p:spPr>
          <a:xfrm>
            <a:off x="311700" y="292850"/>
            <a:ext cx="8520600" cy="801000"/>
          </a:xfrm>
          <a:prstGeom prst="rect">
            <a:avLst/>
          </a:prstGeom>
          <a:solidFill>
            <a:schemeClr val="dk1"/>
          </a:solidFill>
        </p:spPr>
        <p:txBody>
          <a:bodyPr anchorCtr="0" anchor="t" bIns="91425" lIns="91425" spcFirstLastPara="1" rIns="91425" wrap="square" tIns="91425">
            <a:noAutofit/>
          </a:bodyPr>
          <a:lstStyle/>
          <a:p>
            <a:pPr indent="0" lvl="0" marL="0" rtl="0" algn="l">
              <a:spcBef>
                <a:spcPts val="0"/>
              </a:spcBef>
              <a:spcAft>
                <a:spcPts val="0"/>
              </a:spcAft>
              <a:buNone/>
            </a:pPr>
            <a:r>
              <a:rPr lang="en"/>
              <a:t>Education</a:t>
            </a:r>
            <a:endParaRPr/>
          </a:p>
        </p:txBody>
      </p:sp>
      <p:sp>
        <p:nvSpPr>
          <p:cNvPr id="277" name="Google Shape;277;p41"/>
          <p:cNvSpPr txBox="1"/>
          <p:nvPr>
            <p:ph idx="1" type="body"/>
          </p:nvPr>
        </p:nvSpPr>
        <p:spPr>
          <a:xfrm>
            <a:off x="311700" y="1228675"/>
            <a:ext cx="8520600" cy="801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Both creators want their comics to </a:t>
            </a:r>
            <a:r>
              <a:rPr lang="en">
                <a:solidFill>
                  <a:srgbClr val="000000"/>
                </a:solidFill>
              </a:rPr>
              <a:t>inspire</a:t>
            </a:r>
            <a:r>
              <a:rPr lang="en">
                <a:solidFill>
                  <a:srgbClr val="000000"/>
                </a:solidFill>
              </a:rPr>
              <a:t> others to learn about their history or Dine history.</a:t>
            </a:r>
            <a:endParaRPr>
              <a:solidFill>
                <a:srgbClr val="000000"/>
              </a:solidFill>
            </a:endParaRPr>
          </a:p>
        </p:txBody>
      </p:sp>
      <p:sp>
        <p:nvSpPr>
          <p:cNvPr id="278" name="Google Shape;278;p41"/>
          <p:cNvSpPr txBox="1"/>
          <p:nvPr/>
        </p:nvSpPr>
        <p:spPr>
          <a:xfrm>
            <a:off x="4572000" y="1893100"/>
            <a:ext cx="4260300" cy="30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latin typeface="Source Code Pro"/>
              <a:ea typeface="Source Code Pro"/>
              <a:cs typeface="Source Code Pro"/>
              <a:sym typeface="Source Code Pro"/>
            </a:endParaRPr>
          </a:p>
          <a:p>
            <a:pPr indent="0" lvl="0" marL="0" rtl="0" algn="ctr">
              <a:lnSpc>
                <a:spcPct val="115000"/>
              </a:lnSpc>
              <a:spcBef>
                <a:spcPts val="0"/>
              </a:spcBef>
              <a:spcAft>
                <a:spcPts val="0"/>
              </a:spcAft>
              <a:buNone/>
            </a:pPr>
            <a:r>
              <a:rPr lang="en" sz="1800">
                <a:latin typeface="Source Code Pro"/>
                <a:ea typeface="Source Code Pro"/>
                <a:cs typeface="Source Code Pro"/>
                <a:sym typeface="Source Code Pro"/>
              </a:rPr>
              <a:t>Keith</a:t>
            </a:r>
            <a:endParaRPr sz="1800">
              <a:latin typeface="Source Code Pro"/>
              <a:ea typeface="Source Code Pro"/>
              <a:cs typeface="Source Code Pro"/>
              <a:sym typeface="Source Code Pro"/>
            </a:endParaRPr>
          </a:p>
          <a:p>
            <a:pPr indent="0" lvl="0" marL="0" rtl="0" algn="l">
              <a:lnSpc>
                <a:spcPct val="115000"/>
              </a:lnSpc>
              <a:spcBef>
                <a:spcPts val="0"/>
              </a:spcBef>
              <a:spcAft>
                <a:spcPts val="0"/>
              </a:spcAft>
              <a:buNone/>
            </a:pPr>
            <a:r>
              <a:t/>
            </a:r>
            <a:endParaRPr sz="800">
              <a:latin typeface="Source Code Pro"/>
              <a:ea typeface="Source Code Pro"/>
              <a:cs typeface="Source Code Pro"/>
              <a:sym typeface="Source Code Pro"/>
            </a:endParaRPr>
          </a:p>
          <a:p>
            <a:pPr indent="0" lvl="0" marL="0" rtl="0" algn="l">
              <a:lnSpc>
                <a:spcPct val="115000"/>
              </a:lnSpc>
              <a:spcBef>
                <a:spcPts val="0"/>
              </a:spcBef>
              <a:spcAft>
                <a:spcPts val="0"/>
              </a:spcAft>
              <a:buNone/>
            </a:pPr>
            <a:r>
              <a:rPr lang="en" sz="1600">
                <a:latin typeface="Source Code Pro"/>
                <a:ea typeface="Source Code Pro"/>
                <a:cs typeface="Source Code Pro"/>
                <a:sym typeface="Source Code Pro"/>
              </a:rPr>
              <a:t>“</a:t>
            </a:r>
            <a:r>
              <a:rPr b="1" lang="en" sz="1600">
                <a:latin typeface="Source Code Pro"/>
                <a:ea typeface="Source Code Pro"/>
                <a:cs typeface="Source Code Pro"/>
                <a:sym typeface="Source Code Pro"/>
              </a:rPr>
              <a:t>My goal is keep it close to the original story</a:t>
            </a:r>
            <a:r>
              <a:rPr lang="en" sz="1600">
                <a:latin typeface="Source Code Pro"/>
                <a:ea typeface="Source Code Pro"/>
                <a:cs typeface="Source Code Pro"/>
                <a:sym typeface="Source Code Pro"/>
              </a:rPr>
              <a:t>. Some stories like The Heroes are part of our creation story. Where we came from.”</a:t>
            </a:r>
            <a:r>
              <a:rPr lang="en">
                <a:latin typeface="Source Code Pro"/>
                <a:ea typeface="Source Code Pro"/>
                <a:cs typeface="Source Code Pro"/>
                <a:sym typeface="Source Code Pro"/>
              </a:rPr>
              <a:t> (Jim 2019)</a:t>
            </a:r>
            <a:endParaRPr sz="1200"/>
          </a:p>
          <a:p>
            <a:pPr indent="0" lvl="0" marL="0" rtl="0" algn="l">
              <a:lnSpc>
                <a:spcPct val="115000"/>
              </a:lnSpc>
              <a:spcBef>
                <a:spcPts val="1600"/>
              </a:spcBef>
              <a:spcAft>
                <a:spcPts val="0"/>
              </a:spcAft>
              <a:buNone/>
            </a:pPr>
            <a:r>
              <a:t/>
            </a:r>
            <a:endParaRPr sz="1200"/>
          </a:p>
        </p:txBody>
      </p:sp>
      <p:sp>
        <p:nvSpPr>
          <p:cNvPr id="279" name="Google Shape;279;p41"/>
          <p:cNvSpPr txBox="1"/>
          <p:nvPr>
            <p:ph idx="1" type="body"/>
          </p:nvPr>
        </p:nvSpPr>
        <p:spPr>
          <a:xfrm>
            <a:off x="219725" y="1893100"/>
            <a:ext cx="4107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rgbClr val="000000"/>
              </a:solidFill>
            </a:endParaRPr>
          </a:p>
          <a:p>
            <a:pPr indent="0" lvl="0" marL="0" rtl="0" algn="ctr">
              <a:spcBef>
                <a:spcPts val="0"/>
              </a:spcBef>
              <a:spcAft>
                <a:spcPts val="0"/>
              </a:spcAft>
              <a:buNone/>
            </a:pPr>
            <a:r>
              <a:rPr lang="en">
                <a:solidFill>
                  <a:srgbClr val="000000"/>
                </a:solidFill>
              </a:rPr>
              <a:t>Dale</a:t>
            </a:r>
            <a:endParaRPr>
              <a:solidFill>
                <a:srgbClr val="000000"/>
              </a:solidFill>
            </a:endParaRPr>
          </a:p>
          <a:p>
            <a:pPr indent="0" lvl="0" marL="0" rtl="0" algn="l">
              <a:spcBef>
                <a:spcPts val="0"/>
              </a:spcBef>
              <a:spcAft>
                <a:spcPts val="0"/>
              </a:spcAft>
              <a:buNone/>
            </a:pPr>
            <a:r>
              <a:t/>
            </a:r>
            <a:endParaRPr sz="800">
              <a:solidFill>
                <a:srgbClr val="000000"/>
              </a:solidFill>
            </a:endParaRPr>
          </a:p>
          <a:p>
            <a:pPr indent="0" lvl="0" marL="0" rtl="0" algn="l">
              <a:spcBef>
                <a:spcPts val="0"/>
              </a:spcBef>
              <a:spcAft>
                <a:spcPts val="0"/>
              </a:spcAft>
              <a:buNone/>
            </a:pPr>
            <a:r>
              <a:rPr lang="en">
                <a:solidFill>
                  <a:srgbClr val="000000"/>
                </a:solidFill>
              </a:rPr>
              <a:t>“</a:t>
            </a:r>
            <a:r>
              <a:rPr b="1" lang="en">
                <a:solidFill>
                  <a:srgbClr val="000000"/>
                </a:solidFill>
              </a:rPr>
              <a:t>It’s my story with elements of other stories</a:t>
            </a:r>
            <a:r>
              <a:rPr lang="en">
                <a:solidFill>
                  <a:srgbClr val="000000"/>
                </a:solidFill>
              </a:rPr>
              <a:t>. Every creator does that. But the inspiration behind that — </a:t>
            </a:r>
            <a:r>
              <a:rPr b="1" lang="en">
                <a:solidFill>
                  <a:srgbClr val="000000"/>
                </a:solidFill>
              </a:rPr>
              <a:t>maybe it will inspire someone to go do their own research about Hero Twins</a:t>
            </a:r>
            <a:r>
              <a:rPr lang="en">
                <a:solidFill>
                  <a:srgbClr val="000000"/>
                </a:solidFill>
              </a:rPr>
              <a:t>” </a:t>
            </a:r>
            <a:r>
              <a:rPr lang="en" sz="1100">
                <a:solidFill>
                  <a:srgbClr val="000000"/>
                </a:solidFill>
              </a:rPr>
              <a:t>(Locke 2018)</a:t>
            </a:r>
            <a:endParaRPr sz="1200">
              <a:solidFill>
                <a:srgbClr val="00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1000"/>
                                        <p:tgtEl>
                                          <p:spTgt spid="2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 name="Shape 66"/>
        <p:cNvGrpSpPr/>
        <p:nvPr/>
      </p:nvGrpSpPr>
      <p:grpSpPr>
        <a:xfrm>
          <a:off x="0" y="0"/>
          <a:ext cx="0" cy="0"/>
          <a:chOff x="0" y="0"/>
          <a:chExt cx="0" cy="0"/>
        </a:xfrm>
      </p:grpSpPr>
      <p:sp>
        <p:nvSpPr>
          <p:cNvPr id="67" name="Google Shape;67;p15"/>
          <p:cNvSpPr txBox="1"/>
          <p:nvPr>
            <p:ph type="title"/>
          </p:nvPr>
        </p:nvSpPr>
        <p:spPr>
          <a:xfrm>
            <a:off x="311700" y="292850"/>
            <a:ext cx="8520600" cy="801000"/>
          </a:xfrm>
          <a:prstGeom prst="rect">
            <a:avLst/>
          </a:prstGeom>
          <a:solidFill>
            <a:schemeClr val="dk1"/>
          </a:solidFill>
        </p:spPr>
        <p:txBody>
          <a:bodyPr anchorCtr="0" anchor="t" bIns="91425" lIns="91425" spcFirstLastPara="1" rIns="91425" wrap="square" tIns="91425">
            <a:noAutofit/>
          </a:bodyPr>
          <a:lstStyle/>
          <a:p>
            <a:pPr indent="0" lvl="0" marL="0" rtl="0" algn="l">
              <a:spcBef>
                <a:spcPts val="0"/>
              </a:spcBef>
              <a:spcAft>
                <a:spcPts val="0"/>
              </a:spcAft>
              <a:buNone/>
            </a:pPr>
            <a:r>
              <a:rPr lang="en"/>
              <a:t>questions</a:t>
            </a:r>
            <a:endParaRPr/>
          </a:p>
        </p:txBody>
      </p:sp>
      <p:sp>
        <p:nvSpPr>
          <p:cNvPr id="68" name="Google Shape;68;p15"/>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1)What are Indigenous comics?</a:t>
            </a:r>
            <a:endParaRPr>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rPr lang="en">
                <a:solidFill>
                  <a:srgbClr val="000000"/>
                </a:solidFill>
              </a:rPr>
              <a:t>2)What does it mean to be an Indigenous comic book superhero?</a:t>
            </a:r>
            <a:endParaRPr>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0"/>
              </a:spcBef>
              <a:spcAft>
                <a:spcPts val="0"/>
              </a:spcAft>
              <a:buNone/>
            </a:pPr>
            <a:r>
              <a:rPr lang="en">
                <a:solidFill>
                  <a:srgbClr val="000000"/>
                </a:solidFill>
              </a:rPr>
              <a:t>3)What do we do with canon when there are two origin stories for the same superheroes?</a:t>
            </a:r>
            <a:endParaRPr>
              <a:solidFill>
                <a:srgbClr val="000000"/>
              </a:solidFill>
            </a:endParaRPr>
          </a:p>
          <a:p>
            <a:pPr indent="0" lvl="0" marL="0" rtl="0" algn="l">
              <a:spcBef>
                <a:spcPts val="0"/>
              </a:spcBef>
              <a:spcAft>
                <a:spcPts val="16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2"/>
          <p:cNvSpPr txBox="1"/>
          <p:nvPr>
            <p:ph type="title"/>
          </p:nvPr>
        </p:nvSpPr>
        <p:spPr>
          <a:xfrm>
            <a:off x="311700" y="292850"/>
            <a:ext cx="8520600" cy="801000"/>
          </a:xfrm>
          <a:prstGeom prst="rect">
            <a:avLst/>
          </a:prstGeom>
          <a:solidFill>
            <a:schemeClr val="dk1"/>
          </a:solidFill>
        </p:spPr>
        <p:txBody>
          <a:bodyPr anchorCtr="0" anchor="t" bIns="91425" lIns="91425" spcFirstLastPara="1" rIns="91425" wrap="square" tIns="91425">
            <a:noAutofit/>
          </a:bodyPr>
          <a:lstStyle/>
          <a:p>
            <a:pPr indent="0" lvl="0" marL="0" rtl="0" algn="l">
              <a:spcBef>
                <a:spcPts val="0"/>
              </a:spcBef>
              <a:spcAft>
                <a:spcPts val="0"/>
              </a:spcAft>
              <a:buNone/>
            </a:pPr>
            <a:r>
              <a:rPr lang="en"/>
              <a:t>Theory</a:t>
            </a:r>
            <a:endParaRPr/>
          </a:p>
        </p:txBody>
      </p:sp>
      <p:sp>
        <p:nvSpPr>
          <p:cNvPr id="285" name="Google Shape;285;p42"/>
          <p:cNvSpPr txBox="1"/>
          <p:nvPr>
            <p:ph idx="1" type="body"/>
          </p:nvPr>
        </p:nvSpPr>
        <p:spPr>
          <a:xfrm>
            <a:off x="311700" y="1228675"/>
            <a:ext cx="3999900" cy="3572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00"/>
                </a:solidFill>
              </a:rPr>
              <a:t>Tribal Critical Race Theory</a:t>
            </a:r>
            <a:endParaRPr b="1" sz="1800">
              <a:solidFill>
                <a:srgbClr val="000000"/>
              </a:solidFill>
            </a:endParaRPr>
          </a:p>
          <a:p>
            <a:pPr indent="-330200" lvl="0" marL="457200" rtl="0" algn="l">
              <a:spcBef>
                <a:spcPts val="0"/>
              </a:spcBef>
              <a:spcAft>
                <a:spcPts val="0"/>
              </a:spcAft>
              <a:buClr>
                <a:srgbClr val="000000"/>
              </a:buClr>
              <a:buSzPts val="1600"/>
              <a:buChar char="●"/>
            </a:pPr>
            <a:r>
              <a:rPr lang="en" sz="1600">
                <a:solidFill>
                  <a:srgbClr val="000000"/>
                </a:solidFill>
              </a:rPr>
              <a:t>Counternarratives</a:t>
            </a:r>
            <a:endParaRPr sz="1600">
              <a:solidFill>
                <a:srgbClr val="000000"/>
              </a:solidFill>
            </a:endParaRPr>
          </a:p>
          <a:p>
            <a:pPr indent="-330200" lvl="0" marL="457200" rtl="0" algn="l">
              <a:spcBef>
                <a:spcPts val="0"/>
              </a:spcBef>
              <a:spcAft>
                <a:spcPts val="0"/>
              </a:spcAft>
              <a:buClr>
                <a:srgbClr val="000000"/>
              </a:buClr>
              <a:buSzPts val="1600"/>
              <a:buChar char="●"/>
            </a:pPr>
            <a:r>
              <a:rPr lang="en" sz="1600">
                <a:solidFill>
                  <a:srgbClr val="000000"/>
                </a:solidFill>
              </a:rPr>
              <a:t>Importance of Storytelling</a:t>
            </a:r>
            <a:endParaRPr sz="1600">
              <a:solidFill>
                <a:srgbClr val="000000"/>
              </a:solidFill>
            </a:endParaRPr>
          </a:p>
          <a:p>
            <a:pPr indent="0" lvl="0" marL="0" rtl="0" algn="l">
              <a:spcBef>
                <a:spcPts val="1600"/>
              </a:spcBef>
              <a:spcAft>
                <a:spcPts val="0"/>
              </a:spcAft>
              <a:buNone/>
            </a:pPr>
            <a:r>
              <a:t/>
            </a:r>
            <a:endParaRPr sz="1600">
              <a:solidFill>
                <a:srgbClr val="000000"/>
              </a:solidFill>
            </a:endParaRPr>
          </a:p>
          <a:p>
            <a:pPr indent="0" lvl="0" marL="0" rtl="0" algn="ctr">
              <a:spcBef>
                <a:spcPts val="1600"/>
              </a:spcBef>
              <a:spcAft>
                <a:spcPts val="1600"/>
              </a:spcAft>
              <a:buNone/>
            </a:pPr>
            <a:r>
              <a:rPr lang="en" sz="1600">
                <a:solidFill>
                  <a:srgbClr val="000000"/>
                </a:solidFill>
              </a:rPr>
              <a:t>“</a:t>
            </a:r>
            <a:r>
              <a:rPr b="1" lang="en" sz="1600">
                <a:solidFill>
                  <a:srgbClr val="000000"/>
                </a:solidFill>
              </a:rPr>
              <a:t>stories</a:t>
            </a:r>
            <a:r>
              <a:rPr lang="en" sz="1600">
                <a:solidFill>
                  <a:srgbClr val="000000"/>
                </a:solidFill>
              </a:rPr>
              <a:t> and other media, </a:t>
            </a:r>
            <a:r>
              <a:rPr b="1" lang="en" sz="1600">
                <a:solidFill>
                  <a:srgbClr val="000000"/>
                </a:solidFill>
              </a:rPr>
              <a:t>are roadmaps for our communities and</a:t>
            </a:r>
            <a:r>
              <a:rPr lang="en" sz="1600">
                <a:solidFill>
                  <a:srgbClr val="000000"/>
                </a:solidFill>
              </a:rPr>
              <a:t> reminders of our individual responsibilities </a:t>
            </a:r>
            <a:r>
              <a:rPr b="1" lang="en" sz="1600">
                <a:solidFill>
                  <a:srgbClr val="000000"/>
                </a:solidFill>
              </a:rPr>
              <a:t>to the survival of our communities</a:t>
            </a:r>
            <a:r>
              <a:rPr lang="en" sz="1600">
                <a:solidFill>
                  <a:srgbClr val="000000"/>
                </a:solidFill>
              </a:rPr>
              <a:t>” (Brayboy 2005, 427)</a:t>
            </a:r>
            <a:endParaRPr sz="1600"/>
          </a:p>
        </p:txBody>
      </p:sp>
      <p:sp>
        <p:nvSpPr>
          <p:cNvPr id="286" name="Google Shape;286;p42"/>
          <p:cNvSpPr txBox="1"/>
          <p:nvPr>
            <p:ph idx="2" type="body"/>
          </p:nvPr>
        </p:nvSpPr>
        <p:spPr>
          <a:xfrm>
            <a:off x="4832400" y="1228675"/>
            <a:ext cx="3999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00"/>
                </a:solidFill>
              </a:rPr>
              <a:t>Postmodernism</a:t>
            </a:r>
            <a:endParaRPr b="1" sz="1800">
              <a:solidFill>
                <a:srgbClr val="000000"/>
              </a:solidFill>
            </a:endParaRPr>
          </a:p>
          <a:p>
            <a:pPr indent="-330200" lvl="0" marL="457200" rtl="0" algn="l">
              <a:spcBef>
                <a:spcPts val="0"/>
              </a:spcBef>
              <a:spcAft>
                <a:spcPts val="0"/>
              </a:spcAft>
              <a:buClr>
                <a:srgbClr val="000000"/>
              </a:buClr>
              <a:buSzPts val="1600"/>
              <a:buChar char="●"/>
            </a:pPr>
            <a:r>
              <a:rPr lang="en" sz="1600">
                <a:solidFill>
                  <a:srgbClr val="000000"/>
                </a:solidFill>
              </a:rPr>
              <a:t>Critiques of metanarratives</a:t>
            </a:r>
            <a:endParaRPr sz="1600">
              <a:solidFill>
                <a:srgbClr val="000000"/>
              </a:solidFill>
            </a:endParaRPr>
          </a:p>
          <a:p>
            <a:pPr indent="-330200" lvl="0" marL="457200" rtl="0" algn="l">
              <a:spcBef>
                <a:spcPts val="0"/>
              </a:spcBef>
              <a:spcAft>
                <a:spcPts val="0"/>
              </a:spcAft>
              <a:buClr>
                <a:srgbClr val="000000"/>
              </a:buClr>
              <a:buSzPts val="1600"/>
              <a:buChar char="●"/>
            </a:pPr>
            <a:r>
              <a:rPr lang="en" sz="1600">
                <a:solidFill>
                  <a:srgbClr val="000000"/>
                </a:solidFill>
              </a:rPr>
              <a:t>Multivocality</a:t>
            </a:r>
            <a:endParaRPr sz="1600">
              <a:solidFill>
                <a:srgbClr val="000000"/>
              </a:solidFill>
            </a:endParaRPr>
          </a:p>
          <a:p>
            <a:pPr indent="0" lvl="0" marL="0" rtl="0" algn="l">
              <a:spcBef>
                <a:spcPts val="1600"/>
              </a:spcBef>
              <a:spcAft>
                <a:spcPts val="0"/>
              </a:spcAft>
              <a:buNone/>
            </a:pPr>
            <a:r>
              <a:t/>
            </a:r>
            <a:endParaRPr sz="1600">
              <a:solidFill>
                <a:srgbClr val="000000"/>
              </a:solidFill>
            </a:endParaRPr>
          </a:p>
          <a:p>
            <a:pPr indent="0" lvl="0" marL="0" rtl="0" algn="ctr">
              <a:spcBef>
                <a:spcPts val="1600"/>
              </a:spcBef>
              <a:spcAft>
                <a:spcPts val="1600"/>
              </a:spcAft>
              <a:buNone/>
            </a:pPr>
            <a:r>
              <a:rPr lang="en" sz="1600">
                <a:solidFill>
                  <a:srgbClr val="000000"/>
                </a:solidFill>
              </a:rPr>
              <a:t>“postmodern as incredulity toward metanarratives” </a:t>
            </a:r>
            <a:r>
              <a:rPr lang="en">
                <a:solidFill>
                  <a:srgbClr val="000000"/>
                </a:solidFill>
              </a:rPr>
              <a:t>(Lyotard 1984, XXIV)</a:t>
            </a:r>
            <a:endParaRPr>
              <a:solidFill>
                <a:srgbClr val="00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xEl>
                                              <p:pRg end="0" st="0"/>
                                            </p:txEl>
                                          </p:spTgt>
                                        </p:tgtEl>
                                        <p:attrNameLst>
                                          <p:attrName>style.visibility</p:attrName>
                                        </p:attrNameLst>
                                      </p:cBhvr>
                                      <p:to>
                                        <p:strVal val="visible"/>
                                      </p:to>
                                    </p:set>
                                    <p:animEffect filter="fade" transition="in">
                                      <p:cBhvr>
                                        <p:cTn dur="1000"/>
                                        <p:tgtEl>
                                          <p:spTgt spid="2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xEl>
                                              <p:pRg end="1" st="1"/>
                                            </p:txEl>
                                          </p:spTgt>
                                        </p:tgtEl>
                                        <p:attrNameLst>
                                          <p:attrName>style.visibility</p:attrName>
                                        </p:attrNameLst>
                                      </p:cBhvr>
                                      <p:to>
                                        <p:strVal val="visible"/>
                                      </p:to>
                                    </p:set>
                                    <p:animEffect filter="fade" transition="in">
                                      <p:cBhvr>
                                        <p:cTn dur="1000"/>
                                        <p:tgtEl>
                                          <p:spTgt spid="28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xEl>
                                              <p:pRg end="2" st="2"/>
                                            </p:txEl>
                                          </p:spTgt>
                                        </p:tgtEl>
                                        <p:attrNameLst>
                                          <p:attrName>style.visibility</p:attrName>
                                        </p:attrNameLst>
                                      </p:cBhvr>
                                      <p:to>
                                        <p:strVal val="visible"/>
                                      </p:to>
                                    </p:set>
                                    <p:animEffect filter="fade" transition="in">
                                      <p:cBhvr>
                                        <p:cTn dur="1000"/>
                                        <p:tgtEl>
                                          <p:spTgt spid="28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xEl>
                                              <p:pRg end="3" st="3"/>
                                            </p:txEl>
                                          </p:spTgt>
                                        </p:tgtEl>
                                        <p:attrNameLst>
                                          <p:attrName>style.visibility</p:attrName>
                                        </p:attrNameLst>
                                      </p:cBhvr>
                                      <p:to>
                                        <p:strVal val="visible"/>
                                      </p:to>
                                    </p:set>
                                    <p:animEffect filter="fade" transition="in">
                                      <p:cBhvr>
                                        <p:cTn dur="1000"/>
                                        <p:tgtEl>
                                          <p:spTgt spid="28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xEl>
                                              <p:pRg end="4" st="4"/>
                                            </p:txEl>
                                          </p:spTgt>
                                        </p:tgtEl>
                                        <p:attrNameLst>
                                          <p:attrName>style.visibility</p:attrName>
                                        </p:attrNameLst>
                                      </p:cBhvr>
                                      <p:to>
                                        <p:strVal val="visible"/>
                                      </p:to>
                                    </p:set>
                                    <p:animEffect filter="fade" transition="in">
                                      <p:cBhvr>
                                        <p:cTn dur="1000"/>
                                        <p:tgtEl>
                                          <p:spTgt spid="28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0" st="0"/>
                                            </p:txEl>
                                          </p:spTgt>
                                        </p:tgtEl>
                                        <p:attrNameLst>
                                          <p:attrName>style.visibility</p:attrName>
                                        </p:attrNameLst>
                                      </p:cBhvr>
                                      <p:to>
                                        <p:strVal val="visible"/>
                                      </p:to>
                                    </p:set>
                                    <p:animEffect filter="fade" transition="in">
                                      <p:cBhvr>
                                        <p:cTn dur="1000"/>
                                        <p:tgtEl>
                                          <p:spTgt spid="2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1" st="1"/>
                                            </p:txEl>
                                          </p:spTgt>
                                        </p:tgtEl>
                                        <p:attrNameLst>
                                          <p:attrName>style.visibility</p:attrName>
                                        </p:attrNameLst>
                                      </p:cBhvr>
                                      <p:to>
                                        <p:strVal val="visible"/>
                                      </p:to>
                                    </p:set>
                                    <p:animEffect filter="fade" transition="in">
                                      <p:cBhvr>
                                        <p:cTn dur="1000"/>
                                        <p:tgtEl>
                                          <p:spTgt spid="28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2" st="2"/>
                                            </p:txEl>
                                          </p:spTgt>
                                        </p:tgtEl>
                                        <p:attrNameLst>
                                          <p:attrName>style.visibility</p:attrName>
                                        </p:attrNameLst>
                                      </p:cBhvr>
                                      <p:to>
                                        <p:strVal val="visible"/>
                                      </p:to>
                                    </p:set>
                                    <p:animEffect filter="fade" transition="in">
                                      <p:cBhvr>
                                        <p:cTn dur="1000"/>
                                        <p:tgtEl>
                                          <p:spTgt spid="28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3" st="3"/>
                                            </p:txEl>
                                          </p:spTgt>
                                        </p:tgtEl>
                                        <p:attrNameLst>
                                          <p:attrName>style.visibility</p:attrName>
                                        </p:attrNameLst>
                                      </p:cBhvr>
                                      <p:to>
                                        <p:strVal val="visible"/>
                                      </p:to>
                                    </p:set>
                                    <p:animEffect filter="fade" transition="in">
                                      <p:cBhvr>
                                        <p:cTn dur="1000"/>
                                        <p:tgtEl>
                                          <p:spTgt spid="28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6">
                                            <p:txEl>
                                              <p:pRg end="4" st="4"/>
                                            </p:txEl>
                                          </p:spTgt>
                                        </p:tgtEl>
                                        <p:attrNameLst>
                                          <p:attrName>style.visibility</p:attrName>
                                        </p:attrNameLst>
                                      </p:cBhvr>
                                      <p:to>
                                        <p:strVal val="visible"/>
                                      </p:to>
                                    </p:set>
                                    <p:animEffect filter="fade" transition="in">
                                      <p:cBhvr>
                                        <p:cTn dur="1000"/>
                                        <p:tgtEl>
                                          <p:spTgt spid="28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3"/>
          <p:cNvSpPr txBox="1"/>
          <p:nvPr>
            <p:ph type="title"/>
          </p:nvPr>
        </p:nvSpPr>
        <p:spPr>
          <a:xfrm>
            <a:off x="311700" y="292850"/>
            <a:ext cx="8520600" cy="801000"/>
          </a:xfrm>
          <a:prstGeom prst="rect">
            <a:avLst/>
          </a:prstGeom>
          <a:solidFill>
            <a:schemeClr val="dk1"/>
          </a:solidFill>
        </p:spPr>
        <p:txBody>
          <a:bodyPr anchorCtr="0" anchor="t" bIns="91425" lIns="91425" spcFirstLastPara="1" rIns="91425" wrap="square" tIns="91425">
            <a:noAutofit/>
          </a:bodyPr>
          <a:lstStyle/>
          <a:p>
            <a:pPr indent="0" lvl="0" marL="0" rtl="0" algn="l">
              <a:spcBef>
                <a:spcPts val="0"/>
              </a:spcBef>
              <a:spcAft>
                <a:spcPts val="0"/>
              </a:spcAft>
              <a:buNone/>
            </a:pPr>
            <a:r>
              <a:rPr lang="en"/>
              <a:t>Canon</a:t>
            </a:r>
            <a:endParaRPr/>
          </a:p>
        </p:txBody>
      </p:sp>
      <p:sp>
        <p:nvSpPr>
          <p:cNvPr id="292" name="Google Shape;292;p43"/>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00000"/>
                </a:solidFill>
              </a:rPr>
              <a:t>Comic book superheroes are distinct in American mythology and literary canon, and as such, of course Indigenous comic book superheroes have canon.</a:t>
            </a:r>
            <a:endParaRPr>
              <a:solidFill>
                <a:srgbClr val="000000"/>
              </a:solidFill>
            </a:endParaRPr>
          </a:p>
          <a:p>
            <a:pPr indent="0" lvl="0" marL="0" rtl="0" algn="l">
              <a:spcBef>
                <a:spcPts val="0"/>
              </a:spcBef>
              <a:spcAft>
                <a:spcPts val="0"/>
              </a:spcAft>
              <a:buNone/>
            </a:pPr>
            <a:r>
              <a:t/>
            </a:r>
            <a:endParaRPr>
              <a:solidFill>
                <a:srgbClr val="000000"/>
              </a:solidFill>
            </a:endParaRPr>
          </a:p>
          <a:p>
            <a:pPr indent="0" lvl="0" marL="0" rtl="0" algn="l">
              <a:spcBef>
                <a:spcPts val="600"/>
              </a:spcBef>
              <a:spcAft>
                <a:spcPts val="0"/>
              </a:spcAft>
              <a:buNone/>
            </a:pPr>
            <a:r>
              <a:rPr lang="en">
                <a:solidFill>
                  <a:srgbClr val="000000"/>
                </a:solidFill>
              </a:rPr>
              <a:t>Based on versus Inspired by</a:t>
            </a:r>
            <a:endParaRPr>
              <a:solidFill>
                <a:srgbClr val="000000"/>
              </a:solidFill>
            </a:endParaRPr>
          </a:p>
          <a:p>
            <a:pPr indent="0" lvl="0" marL="0" rtl="0" algn="l">
              <a:spcBef>
                <a:spcPts val="600"/>
              </a:spcBef>
              <a:spcAft>
                <a:spcPts val="0"/>
              </a:spcAft>
              <a:buNone/>
            </a:pPr>
            <a:r>
              <a:t/>
            </a:r>
            <a:endParaRPr>
              <a:solidFill>
                <a:srgbClr val="000000"/>
              </a:solidFill>
            </a:endParaRPr>
          </a:p>
          <a:p>
            <a:pPr indent="0" lvl="0" marL="0" rtl="0" algn="ctr">
              <a:spcBef>
                <a:spcPts val="600"/>
              </a:spcBef>
              <a:spcAft>
                <a:spcPts val="0"/>
              </a:spcAft>
              <a:buNone/>
            </a:pPr>
            <a:r>
              <a:rPr lang="en" sz="2800">
                <a:solidFill>
                  <a:srgbClr val="000000"/>
                </a:solidFill>
              </a:rPr>
              <a:t>They are </a:t>
            </a:r>
            <a:r>
              <a:rPr b="1" i="1" lang="en" sz="2800">
                <a:solidFill>
                  <a:srgbClr val="000000"/>
                </a:solidFill>
              </a:rPr>
              <a:t>both</a:t>
            </a:r>
            <a:r>
              <a:rPr lang="en" sz="2800">
                <a:solidFill>
                  <a:srgbClr val="000000"/>
                </a:solidFill>
              </a:rPr>
              <a:t> canon</a:t>
            </a:r>
            <a:endParaRPr sz="2800">
              <a:solidFill>
                <a:srgbClr val="000000"/>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xEl>
                                              <p:pRg end="0" st="0"/>
                                            </p:txEl>
                                          </p:spTgt>
                                        </p:tgtEl>
                                        <p:attrNameLst>
                                          <p:attrName>style.visibility</p:attrName>
                                        </p:attrNameLst>
                                      </p:cBhvr>
                                      <p:to>
                                        <p:strVal val="visible"/>
                                      </p:to>
                                    </p:set>
                                    <p:animEffect filter="fade" transition="in">
                                      <p:cBhvr>
                                        <p:cTn dur="1000"/>
                                        <p:tgtEl>
                                          <p:spTgt spid="29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xEl>
                                              <p:pRg end="1" st="1"/>
                                            </p:txEl>
                                          </p:spTgt>
                                        </p:tgtEl>
                                        <p:attrNameLst>
                                          <p:attrName>style.visibility</p:attrName>
                                        </p:attrNameLst>
                                      </p:cBhvr>
                                      <p:to>
                                        <p:strVal val="visible"/>
                                      </p:to>
                                    </p:set>
                                    <p:animEffect filter="fade" transition="in">
                                      <p:cBhvr>
                                        <p:cTn dur="1000"/>
                                        <p:tgtEl>
                                          <p:spTgt spid="29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xEl>
                                              <p:pRg end="2" st="2"/>
                                            </p:txEl>
                                          </p:spTgt>
                                        </p:tgtEl>
                                        <p:attrNameLst>
                                          <p:attrName>style.visibility</p:attrName>
                                        </p:attrNameLst>
                                      </p:cBhvr>
                                      <p:to>
                                        <p:strVal val="visible"/>
                                      </p:to>
                                    </p:set>
                                    <p:animEffect filter="fade" transition="in">
                                      <p:cBhvr>
                                        <p:cTn dur="1000"/>
                                        <p:tgtEl>
                                          <p:spTgt spid="29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xEl>
                                              <p:pRg end="3" st="3"/>
                                            </p:txEl>
                                          </p:spTgt>
                                        </p:tgtEl>
                                        <p:attrNameLst>
                                          <p:attrName>style.visibility</p:attrName>
                                        </p:attrNameLst>
                                      </p:cBhvr>
                                      <p:to>
                                        <p:strVal val="visible"/>
                                      </p:to>
                                    </p:set>
                                    <p:animEffect filter="fade" transition="in">
                                      <p:cBhvr>
                                        <p:cTn dur="1000"/>
                                        <p:tgtEl>
                                          <p:spTgt spid="29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2">
                                            <p:txEl>
                                              <p:pRg end="4" st="4"/>
                                            </p:txEl>
                                          </p:spTgt>
                                        </p:tgtEl>
                                        <p:attrNameLst>
                                          <p:attrName>style.visibility</p:attrName>
                                        </p:attrNameLst>
                                      </p:cBhvr>
                                      <p:to>
                                        <p:strVal val="visible"/>
                                      </p:to>
                                    </p:set>
                                    <p:animEffect filter="fade" transition="in">
                                      <p:cBhvr>
                                        <p:cTn dur="1000"/>
                                        <p:tgtEl>
                                          <p:spTgt spid="292">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44"/>
          <p:cNvSpPr txBox="1"/>
          <p:nvPr>
            <p:ph type="title"/>
          </p:nvPr>
        </p:nvSpPr>
        <p:spPr>
          <a:xfrm>
            <a:off x="311700" y="292850"/>
            <a:ext cx="8520600" cy="801000"/>
          </a:xfrm>
          <a:prstGeom prst="rect">
            <a:avLst/>
          </a:prstGeom>
          <a:solidFill>
            <a:schemeClr val="dk1"/>
          </a:solidFill>
        </p:spPr>
        <p:txBody>
          <a:bodyPr anchorCtr="0" anchor="t" bIns="91425" lIns="91425" spcFirstLastPara="1" rIns="91425" wrap="square" tIns="91425">
            <a:noAutofit/>
          </a:bodyPr>
          <a:lstStyle/>
          <a:p>
            <a:pPr indent="0" lvl="0" marL="0" rtl="0" algn="l">
              <a:spcBef>
                <a:spcPts val="0"/>
              </a:spcBef>
              <a:spcAft>
                <a:spcPts val="0"/>
              </a:spcAft>
              <a:buNone/>
            </a:pPr>
            <a:r>
              <a:rPr lang="en"/>
              <a:t>Conclusion</a:t>
            </a:r>
            <a:endParaRPr/>
          </a:p>
        </p:txBody>
      </p:sp>
      <p:sp>
        <p:nvSpPr>
          <p:cNvPr id="298" name="Google Shape;298;p44"/>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rPr>
              <a:t>1)What are Indigenous comics?</a:t>
            </a:r>
            <a:endParaRPr sz="3000">
              <a:solidFill>
                <a:srgbClr val="000000"/>
              </a:solidFill>
            </a:endParaRPr>
          </a:p>
          <a:p>
            <a:pPr indent="0" lvl="0" marL="457200" rtl="0" algn="l">
              <a:spcBef>
                <a:spcPts val="0"/>
              </a:spcBef>
              <a:spcAft>
                <a:spcPts val="0"/>
              </a:spcAft>
              <a:buNone/>
            </a:pPr>
            <a:r>
              <a:rPr b="1" lang="en" sz="2400">
                <a:solidFill>
                  <a:schemeClr val="accent4"/>
                </a:solidFill>
              </a:rPr>
              <a:t>Indigenous comic books are comics created by and intended largely for an Indigenous audience.</a:t>
            </a:r>
            <a:endParaRPr b="1" sz="2400">
              <a:solidFill>
                <a:schemeClr val="accent4"/>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xEl>
                                              <p:pRg end="0" st="0"/>
                                            </p:txEl>
                                          </p:spTgt>
                                        </p:tgtEl>
                                        <p:attrNameLst>
                                          <p:attrName>style.visibility</p:attrName>
                                        </p:attrNameLst>
                                      </p:cBhvr>
                                      <p:to>
                                        <p:strVal val="visible"/>
                                      </p:to>
                                    </p:set>
                                    <p:animEffect filter="fade" transition="in">
                                      <p:cBhvr>
                                        <p:cTn dur="1000"/>
                                        <p:tgtEl>
                                          <p:spTgt spid="29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xEl>
                                              <p:pRg end="1" st="1"/>
                                            </p:txEl>
                                          </p:spTgt>
                                        </p:tgtEl>
                                        <p:attrNameLst>
                                          <p:attrName>style.visibility</p:attrName>
                                        </p:attrNameLst>
                                      </p:cBhvr>
                                      <p:to>
                                        <p:strVal val="visible"/>
                                      </p:to>
                                    </p:set>
                                    <p:animEffect filter="fade" transition="in">
                                      <p:cBhvr>
                                        <p:cTn dur="1000"/>
                                        <p:tgtEl>
                                          <p:spTgt spid="298">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45"/>
          <p:cNvSpPr txBox="1"/>
          <p:nvPr>
            <p:ph type="title"/>
          </p:nvPr>
        </p:nvSpPr>
        <p:spPr>
          <a:xfrm>
            <a:off x="311700" y="292850"/>
            <a:ext cx="8520600" cy="801000"/>
          </a:xfrm>
          <a:prstGeom prst="rect">
            <a:avLst/>
          </a:prstGeom>
          <a:solidFill>
            <a:schemeClr val="dk1"/>
          </a:solidFill>
        </p:spPr>
        <p:txBody>
          <a:bodyPr anchorCtr="0" anchor="t" bIns="91425" lIns="91425" spcFirstLastPara="1" rIns="91425" wrap="square" tIns="91425">
            <a:noAutofit/>
          </a:bodyPr>
          <a:lstStyle/>
          <a:p>
            <a:pPr indent="0" lvl="0" marL="0" rtl="0" algn="l">
              <a:spcBef>
                <a:spcPts val="0"/>
              </a:spcBef>
              <a:spcAft>
                <a:spcPts val="0"/>
              </a:spcAft>
              <a:buNone/>
            </a:pPr>
            <a:r>
              <a:rPr lang="en"/>
              <a:t>Conclusion</a:t>
            </a:r>
            <a:endParaRPr/>
          </a:p>
        </p:txBody>
      </p:sp>
      <p:sp>
        <p:nvSpPr>
          <p:cNvPr id="304" name="Google Shape;304;p45"/>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rPr>
              <a:t>2)What does it mean to be an Indigenous comic book superhero?</a:t>
            </a:r>
            <a:endParaRPr sz="3000">
              <a:solidFill>
                <a:srgbClr val="000000"/>
              </a:solidFill>
            </a:endParaRPr>
          </a:p>
          <a:p>
            <a:pPr indent="0" lvl="0" marL="457200" rtl="0" algn="l">
              <a:spcBef>
                <a:spcPts val="0"/>
              </a:spcBef>
              <a:spcAft>
                <a:spcPts val="0"/>
              </a:spcAft>
              <a:buNone/>
            </a:pPr>
            <a:r>
              <a:rPr b="1" lang="en" sz="2400">
                <a:solidFill>
                  <a:schemeClr val="accent4"/>
                </a:solidFill>
              </a:rPr>
              <a:t>They fight against issues that Indigenous people encounter on a daily basis and that they were created to combat Indigenous representation from mainstream characters.</a:t>
            </a:r>
            <a:endParaRPr b="1" sz="2400">
              <a:solidFill>
                <a:schemeClr val="accent4"/>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xEl>
                                              <p:pRg end="0" st="0"/>
                                            </p:txEl>
                                          </p:spTgt>
                                        </p:tgtEl>
                                        <p:attrNameLst>
                                          <p:attrName>style.visibility</p:attrName>
                                        </p:attrNameLst>
                                      </p:cBhvr>
                                      <p:to>
                                        <p:strVal val="visible"/>
                                      </p:to>
                                    </p:set>
                                    <p:animEffect filter="fade" transition="in">
                                      <p:cBhvr>
                                        <p:cTn dur="1000"/>
                                        <p:tgtEl>
                                          <p:spTgt spid="30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xEl>
                                              <p:pRg end="1" st="1"/>
                                            </p:txEl>
                                          </p:spTgt>
                                        </p:tgtEl>
                                        <p:attrNameLst>
                                          <p:attrName>style.visibility</p:attrName>
                                        </p:attrNameLst>
                                      </p:cBhvr>
                                      <p:to>
                                        <p:strVal val="visible"/>
                                      </p:to>
                                    </p:set>
                                    <p:animEffect filter="fade" transition="in">
                                      <p:cBhvr>
                                        <p:cTn dur="1000"/>
                                        <p:tgtEl>
                                          <p:spTgt spid="304">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46"/>
          <p:cNvSpPr txBox="1"/>
          <p:nvPr>
            <p:ph type="title"/>
          </p:nvPr>
        </p:nvSpPr>
        <p:spPr>
          <a:xfrm>
            <a:off x="311700" y="292850"/>
            <a:ext cx="8520600" cy="801000"/>
          </a:xfrm>
          <a:prstGeom prst="rect">
            <a:avLst/>
          </a:prstGeom>
          <a:solidFill>
            <a:schemeClr val="dk1"/>
          </a:solidFill>
        </p:spPr>
        <p:txBody>
          <a:bodyPr anchorCtr="0" anchor="t" bIns="91425" lIns="91425" spcFirstLastPara="1" rIns="91425" wrap="square" tIns="91425">
            <a:noAutofit/>
          </a:bodyPr>
          <a:lstStyle/>
          <a:p>
            <a:pPr indent="0" lvl="0" marL="0" rtl="0" algn="l">
              <a:spcBef>
                <a:spcPts val="0"/>
              </a:spcBef>
              <a:spcAft>
                <a:spcPts val="0"/>
              </a:spcAft>
              <a:buNone/>
            </a:pPr>
            <a:r>
              <a:rPr lang="en"/>
              <a:t>Conclusion</a:t>
            </a:r>
            <a:endParaRPr/>
          </a:p>
        </p:txBody>
      </p:sp>
      <p:sp>
        <p:nvSpPr>
          <p:cNvPr id="310" name="Google Shape;310;p46"/>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rgbClr val="000000"/>
                </a:solidFill>
              </a:rPr>
              <a:t>3)What do we do with canon when there are two origin stories for the same superheroes?</a:t>
            </a:r>
            <a:endParaRPr sz="3000">
              <a:solidFill>
                <a:srgbClr val="000000"/>
              </a:solidFill>
            </a:endParaRPr>
          </a:p>
          <a:p>
            <a:pPr indent="0" lvl="0" marL="457200" rtl="0" algn="l">
              <a:spcBef>
                <a:spcPts val="0"/>
              </a:spcBef>
              <a:spcAft>
                <a:spcPts val="1600"/>
              </a:spcAft>
              <a:buNone/>
            </a:pPr>
            <a:r>
              <a:rPr b="1" lang="en" sz="2400">
                <a:solidFill>
                  <a:schemeClr val="accent4"/>
                </a:solidFill>
              </a:rPr>
              <a:t>Trick question. They’re not the same superheroes but they do share the same names.</a:t>
            </a:r>
            <a:endParaRPr b="1" sz="2400">
              <a:solidFill>
                <a:schemeClr val="accent4"/>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xEl>
                                              <p:pRg end="0" st="0"/>
                                            </p:txEl>
                                          </p:spTgt>
                                        </p:tgtEl>
                                        <p:attrNameLst>
                                          <p:attrName>style.visibility</p:attrName>
                                        </p:attrNameLst>
                                      </p:cBhvr>
                                      <p:to>
                                        <p:strVal val="visible"/>
                                      </p:to>
                                    </p:set>
                                    <p:animEffect filter="fade" transition="in">
                                      <p:cBhvr>
                                        <p:cTn dur="1000"/>
                                        <p:tgtEl>
                                          <p:spTgt spid="31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0">
                                            <p:txEl>
                                              <p:pRg end="1" st="1"/>
                                            </p:txEl>
                                          </p:spTgt>
                                        </p:tgtEl>
                                        <p:attrNameLst>
                                          <p:attrName>style.visibility</p:attrName>
                                        </p:attrNameLst>
                                      </p:cBhvr>
                                      <p:to>
                                        <p:strVal val="visible"/>
                                      </p:to>
                                    </p:set>
                                    <p:animEffect filter="fade" transition="in">
                                      <p:cBhvr>
                                        <p:cTn dur="1000"/>
                                        <p:tgtEl>
                                          <p:spTgt spid="310">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7"/>
          <p:cNvSpPr txBox="1"/>
          <p:nvPr>
            <p:ph type="title"/>
          </p:nvPr>
        </p:nvSpPr>
        <p:spPr>
          <a:xfrm>
            <a:off x="311700" y="164950"/>
            <a:ext cx="4625700" cy="893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4200"/>
              <a:t>Legends Supporting Legends</a:t>
            </a:r>
            <a:endParaRPr sz="4200"/>
          </a:p>
        </p:txBody>
      </p:sp>
      <p:sp>
        <p:nvSpPr>
          <p:cNvPr id="316" name="Google Shape;316;p47"/>
          <p:cNvSpPr txBox="1"/>
          <p:nvPr>
            <p:ph idx="1" type="body"/>
          </p:nvPr>
        </p:nvSpPr>
        <p:spPr>
          <a:xfrm>
            <a:off x="311700" y="1058650"/>
            <a:ext cx="4381500" cy="2335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800">
                <a:solidFill>
                  <a:srgbClr val="000000"/>
                </a:solidFill>
              </a:rPr>
              <a:t>“</a:t>
            </a:r>
            <a:r>
              <a:rPr b="1" lang="en" sz="1800">
                <a:solidFill>
                  <a:srgbClr val="000000"/>
                </a:solidFill>
              </a:rPr>
              <a:t>I think it was Dale’s book I picked up first. I love his cover</a:t>
            </a:r>
            <a:r>
              <a:rPr lang="en" sz="1800">
                <a:solidFill>
                  <a:srgbClr val="000000"/>
                </a:solidFill>
              </a:rPr>
              <a:t>. I was like, "Whoa like I know this story, I want to see how this goes." It was the first comic of the twins I picked up.” </a:t>
            </a:r>
            <a:r>
              <a:rPr lang="en" sz="1400">
                <a:solidFill>
                  <a:srgbClr val="000000"/>
                </a:solidFill>
              </a:rPr>
              <a:t>(Jim 2019)</a:t>
            </a:r>
            <a:endParaRPr sz="1400">
              <a:solidFill>
                <a:srgbClr val="000000"/>
              </a:solidFill>
            </a:endParaRPr>
          </a:p>
        </p:txBody>
      </p:sp>
      <p:pic>
        <p:nvPicPr>
          <p:cNvPr id="317" name="Google Shape;317;p47"/>
          <p:cNvPicPr preferRelativeResize="0"/>
          <p:nvPr/>
        </p:nvPicPr>
        <p:blipFill>
          <a:blip r:embed="rId3">
            <a:alphaModFix/>
          </a:blip>
          <a:stretch>
            <a:fillRect/>
          </a:stretch>
        </p:blipFill>
        <p:spPr>
          <a:xfrm>
            <a:off x="4777705" y="0"/>
            <a:ext cx="4132089" cy="5143500"/>
          </a:xfrm>
          <a:prstGeom prst="rect">
            <a:avLst/>
          </a:prstGeom>
          <a:noFill/>
          <a:ln>
            <a:noFill/>
          </a:ln>
        </p:spPr>
      </p:pic>
      <p:pic>
        <p:nvPicPr>
          <p:cNvPr id="318" name="Google Shape;318;p47"/>
          <p:cNvPicPr preferRelativeResize="0"/>
          <p:nvPr/>
        </p:nvPicPr>
        <p:blipFill>
          <a:blip r:embed="rId4">
            <a:alphaModFix/>
          </a:blip>
          <a:stretch>
            <a:fillRect/>
          </a:stretch>
        </p:blipFill>
        <p:spPr>
          <a:xfrm>
            <a:off x="1889400" y="3480850"/>
            <a:ext cx="3048000" cy="1400175"/>
          </a:xfrm>
          <a:prstGeom prst="rect">
            <a:avLst/>
          </a:prstGeom>
          <a:noFill/>
          <a:ln>
            <a:noFill/>
          </a:ln>
        </p:spPr>
      </p:pic>
      <p:sp>
        <p:nvSpPr>
          <p:cNvPr id="319" name="Google Shape;319;p47"/>
          <p:cNvSpPr txBox="1"/>
          <p:nvPr/>
        </p:nvSpPr>
        <p:spPr>
          <a:xfrm>
            <a:off x="7222200" y="4860900"/>
            <a:ext cx="1921800" cy="2826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Source Code Pro"/>
                <a:ea typeface="Source Code Pro"/>
                <a:cs typeface="Source Code Pro"/>
                <a:sym typeface="Source Code Pro"/>
                <a:hlinkClick r:id="rId5"/>
              </a:rPr>
              <a:t>Ktj1comics, 2020</a:t>
            </a:r>
            <a:endParaRPr>
              <a:latin typeface="Source Code Pro"/>
              <a:ea typeface="Source Code Pro"/>
              <a:cs typeface="Source Code Pro"/>
              <a:sym typeface="Source Code Pro"/>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8"/>
          <p:cNvSpPr txBox="1"/>
          <p:nvPr>
            <p:ph type="title"/>
          </p:nvPr>
        </p:nvSpPr>
        <p:spPr>
          <a:xfrm>
            <a:off x="311700" y="292850"/>
            <a:ext cx="8520600" cy="801000"/>
          </a:xfrm>
          <a:prstGeom prst="rect">
            <a:avLst/>
          </a:prstGeom>
          <a:solidFill>
            <a:schemeClr val="dk1"/>
          </a:solidFill>
        </p:spPr>
        <p:txBody>
          <a:bodyPr anchorCtr="0" anchor="t" bIns="91425" lIns="91425" spcFirstLastPara="1" rIns="91425" wrap="square" tIns="91425">
            <a:noAutofit/>
          </a:bodyPr>
          <a:lstStyle/>
          <a:p>
            <a:pPr indent="0" lvl="0" marL="0" rtl="0" algn="l">
              <a:spcBef>
                <a:spcPts val="0"/>
              </a:spcBef>
              <a:spcAft>
                <a:spcPts val="0"/>
              </a:spcAft>
              <a:buNone/>
            </a:pPr>
            <a:r>
              <a:rPr lang="en"/>
              <a:t>Readers Supporting Legends</a:t>
            </a:r>
            <a:endParaRPr/>
          </a:p>
        </p:txBody>
      </p:sp>
      <p:sp>
        <p:nvSpPr>
          <p:cNvPr id="325" name="Google Shape;325;p48"/>
          <p:cNvSpPr txBox="1"/>
          <p:nvPr>
            <p:ph idx="1" type="body"/>
          </p:nvPr>
        </p:nvSpPr>
        <p:spPr>
          <a:xfrm>
            <a:off x="311700" y="1228675"/>
            <a:ext cx="3999900" cy="334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accent1"/>
                </a:solidFill>
              </a:rPr>
              <a:t>Keith Jim</a:t>
            </a:r>
            <a:endParaRPr sz="2400">
              <a:solidFill>
                <a:srgbClr val="000000"/>
              </a:solidFill>
            </a:endParaRPr>
          </a:p>
          <a:p>
            <a:pPr indent="-342900" lvl="0" marL="457200" rtl="0" algn="l">
              <a:spcBef>
                <a:spcPts val="1600"/>
              </a:spcBef>
              <a:spcAft>
                <a:spcPts val="0"/>
              </a:spcAft>
              <a:buClr>
                <a:srgbClr val="000000"/>
              </a:buClr>
              <a:buSzPts val="1800"/>
              <a:buChar char="●"/>
            </a:pPr>
            <a:r>
              <a:rPr lang="en" sz="1800">
                <a:solidFill>
                  <a:srgbClr val="000000"/>
                </a:solidFill>
              </a:rPr>
              <a:t>Instagram</a:t>
            </a:r>
            <a:endParaRPr sz="1800">
              <a:solidFill>
                <a:srgbClr val="000000"/>
              </a:solidFill>
            </a:endParaRPr>
          </a:p>
          <a:p>
            <a:pPr indent="-342900" lvl="1" marL="914400" rtl="0" algn="l">
              <a:spcBef>
                <a:spcPts val="0"/>
              </a:spcBef>
              <a:spcAft>
                <a:spcPts val="0"/>
              </a:spcAft>
              <a:buClr>
                <a:srgbClr val="000000"/>
              </a:buClr>
              <a:buSzPts val="1800"/>
              <a:buChar char="○"/>
            </a:pPr>
            <a:r>
              <a:rPr lang="en" sz="1800">
                <a:solidFill>
                  <a:srgbClr val="000000"/>
                </a:solidFill>
                <a:highlight>
                  <a:srgbClr val="FFFFFF"/>
                </a:highlight>
              </a:rPr>
              <a:t>Ktj1comics</a:t>
            </a:r>
            <a:endParaRPr sz="1800">
              <a:solidFill>
                <a:srgbClr val="000000"/>
              </a:solidFill>
            </a:endParaRPr>
          </a:p>
          <a:p>
            <a:pPr indent="-342900" lvl="0" marL="457200" rtl="0" algn="l">
              <a:spcBef>
                <a:spcPts val="0"/>
              </a:spcBef>
              <a:spcAft>
                <a:spcPts val="0"/>
              </a:spcAft>
              <a:buClr>
                <a:srgbClr val="000000"/>
              </a:buClr>
              <a:buSzPts val="1800"/>
              <a:buChar char="●"/>
            </a:pPr>
            <a:r>
              <a:rPr lang="en" sz="1800">
                <a:solidFill>
                  <a:srgbClr val="000000"/>
                </a:solidFill>
              </a:rPr>
              <a:t>Facebook</a:t>
            </a:r>
            <a:endParaRPr sz="1800">
              <a:solidFill>
                <a:srgbClr val="000000"/>
              </a:solidFill>
            </a:endParaRPr>
          </a:p>
          <a:p>
            <a:pPr indent="-342900" lvl="1" marL="914400" rtl="0" algn="l">
              <a:spcBef>
                <a:spcPts val="0"/>
              </a:spcBef>
              <a:spcAft>
                <a:spcPts val="0"/>
              </a:spcAft>
              <a:buClr>
                <a:srgbClr val="000000"/>
              </a:buClr>
              <a:buSzPts val="1800"/>
              <a:buChar char="○"/>
            </a:pPr>
            <a:r>
              <a:rPr lang="en" sz="1800">
                <a:solidFill>
                  <a:srgbClr val="000000"/>
                </a:solidFill>
              </a:rPr>
              <a:t>@KTJ1Comics</a:t>
            </a:r>
            <a:endParaRPr sz="1800">
              <a:solidFill>
                <a:srgbClr val="000000"/>
              </a:solidFill>
            </a:endParaRPr>
          </a:p>
          <a:p>
            <a:pPr indent="0" lvl="0" marL="0" rtl="0" algn="l">
              <a:spcBef>
                <a:spcPts val="1600"/>
              </a:spcBef>
              <a:spcAft>
                <a:spcPts val="0"/>
              </a:spcAft>
              <a:buNone/>
            </a:pPr>
            <a:r>
              <a:t/>
            </a:r>
            <a:endParaRPr sz="1800">
              <a:solidFill>
                <a:srgbClr val="000000"/>
              </a:solidFill>
            </a:endParaRPr>
          </a:p>
          <a:p>
            <a:pPr indent="0" lvl="0" marL="0" rtl="0" algn="ctr">
              <a:spcBef>
                <a:spcPts val="1600"/>
              </a:spcBef>
              <a:spcAft>
                <a:spcPts val="1600"/>
              </a:spcAft>
              <a:buNone/>
            </a:pPr>
            <a:r>
              <a:rPr i="1" lang="en" sz="1800">
                <a:solidFill>
                  <a:srgbClr val="000000"/>
                </a:solidFill>
              </a:rPr>
              <a:t>The Heroes</a:t>
            </a:r>
            <a:r>
              <a:rPr lang="en" sz="1800">
                <a:solidFill>
                  <a:srgbClr val="000000"/>
                </a:solidFill>
              </a:rPr>
              <a:t> 3 is currently in production</a:t>
            </a:r>
            <a:endParaRPr sz="1800">
              <a:solidFill>
                <a:srgbClr val="000000"/>
              </a:solidFill>
            </a:endParaRPr>
          </a:p>
        </p:txBody>
      </p:sp>
      <p:sp>
        <p:nvSpPr>
          <p:cNvPr id="326" name="Google Shape;326;p48"/>
          <p:cNvSpPr txBox="1"/>
          <p:nvPr>
            <p:ph idx="2" type="body"/>
          </p:nvPr>
        </p:nvSpPr>
        <p:spPr>
          <a:xfrm>
            <a:off x="4832400" y="1228675"/>
            <a:ext cx="3999900" cy="3340200"/>
          </a:xfrm>
          <a:prstGeom prst="rect">
            <a:avLst/>
          </a:prstGeom>
          <a:solidFill>
            <a:schemeClr val="lt1"/>
          </a:solidFill>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000000"/>
                </a:solidFill>
                <a:highlight>
                  <a:schemeClr val="lt1"/>
                </a:highlight>
              </a:rPr>
              <a:t>Dale Ray Deforest</a:t>
            </a:r>
            <a:endParaRPr b="1" sz="2400">
              <a:solidFill>
                <a:srgbClr val="000000"/>
              </a:solidFill>
              <a:highlight>
                <a:schemeClr val="lt1"/>
              </a:highlight>
            </a:endParaRPr>
          </a:p>
          <a:p>
            <a:pPr indent="-342900" lvl="0" marL="457200" rtl="0" algn="l">
              <a:spcBef>
                <a:spcPts val="1600"/>
              </a:spcBef>
              <a:spcAft>
                <a:spcPts val="0"/>
              </a:spcAft>
              <a:buClr>
                <a:srgbClr val="000000"/>
              </a:buClr>
              <a:buSzPts val="1800"/>
              <a:buChar char="●"/>
            </a:pPr>
            <a:r>
              <a:rPr lang="en" sz="1800">
                <a:solidFill>
                  <a:srgbClr val="000000"/>
                </a:solidFill>
              </a:rPr>
              <a:t>Instagram</a:t>
            </a:r>
            <a:endParaRPr sz="1800">
              <a:solidFill>
                <a:srgbClr val="000000"/>
              </a:solidFill>
            </a:endParaRPr>
          </a:p>
          <a:p>
            <a:pPr indent="-342900" lvl="1" marL="914400" rtl="0" algn="l">
              <a:spcBef>
                <a:spcPts val="0"/>
              </a:spcBef>
              <a:spcAft>
                <a:spcPts val="0"/>
              </a:spcAft>
              <a:buClr>
                <a:srgbClr val="000000"/>
              </a:buClr>
              <a:buSzPts val="1800"/>
              <a:buChar char="○"/>
            </a:pPr>
            <a:r>
              <a:rPr lang="en" sz="1800">
                <a:solidFill>
                  <a:srgbClr val="000000"/>
                </a:solidFill>
              </a:rPr>
              <a:t>Dale_deforest</a:t>
            </a:r>
            <a:endParaRPr sz="1800">
              <a:solidFill>
                <a:srgbClr val="000000"/>
              </a:solidFill>
              <a:highlight>
                <a:srgbClr val="FAFAFA"/>
              </a:highlight>
            </a:endParaRPr>
          </a:p>
          <a:p>
            <a:pPr indent="-342900" lvl="0" marL="457200" rtl="0" algn="l">
              <a:spcBef>
                <a:spcPts val="0"/>
              </a:spcBef>
              <a:spcAft>
                <a:spcPts val="0"/>
              </a:spcAft>
              <a:buClr>
                <a:srgbClr val="000000"/>
              </a:buClr>
              <a:buSzPts val="1800"/>
              <a:buChar char="●"/>
            </a:pPr>
            <a:r>
              <a:rPr lang="en" sz="1800">
                <a:solidFill>
                  <a:srgbClr val="000000"/>
                </a:solidFill>
              </a:rPr>
              <a:t>Personal Website</a:t>
            </a:r>
            <a:endParaRPr sz="1800">
              <a:solidFill>
                <a:srgbClr val="000000"/>
              </a:solidFill>
            </a:endParaRPr>
          </a:p>
          <a:p>
            <a:pPr indent="-336550" lvl="1" marL="914400" rtl="0" algn="l">
              <a:spcBef>
                <a:spcPts val="0"/>
              </a:spcBef>
              <a:spcAft>
                <a:spcPts val="0"/>
              </a:spcAft>
              <a:buClr>
                <a:srgbClr val="000000"/>
              </a:buClr>
              <a:buSzPts val="1700"/>
              <a:buChar char="○"/>
            </a:pPr>
            <a:r>
              <a:rPr lang="en" sz="1700">
                <a:solidFill>
                  <a:srgbClr val="000000"/>
                </a:solidFill>
              </a:rPr>
              <a:t>daledeforest@gmail.com</a:t>
            </a:r>
            <a:endParaRPr sz="1700">
              <a:solidFill>
                <a:srgbClr val="000000"/>
              </a:solidFill>
              <a:highlight>
                <a:srgbClr val="FFFFFF"/>
              </a:highlight>
            </a:endParaRPr>
          </a:p>
          <a:p>
            <a:pPr indent="0" lvl="0" marL="0" rtl="0" algn="l">
              <a:lnSpc>
                <a:spcPct val="100000"/>
              </a:lnSpc>
              <a:spcBef>
                <a:spcPts val="1600"/>
              </a:spcBef>
              <a:spcAft>
                <a:spcPts val="0"/>
              </a:spcAft>
              <a:buNone/>
            </a:pPr>
            <a:r>
              <a:t/>
            </a:r>
            <a:endParaRPr sz="1800">
              <a:solidFill>
                <a:srgbClr val="000000"/>
              </a:solidFill>
              <a:highlight>
                <a:srgbClr val="FFFFFF"/>
              </a:highlight>
            </a:endParaRPr>
          </a:p>
          <a:p>
            <a:pPr indent="0" lvl="0" marL="0" rtl="0" algn="ctr">
              <a:lnSpc>
                <a:spcPct val="114285"/>
              </a:lnSpc>
              <a:spcBef>
                <a:spcPts val="1000"/>
              </a:spcBef>
              <a:spcAft>
                <a:spcPts val="1100"/>
              </a:spcAft>
              <a:buNone/>
            </a:pPr>
            <a:r>
              <a:rPr i="1" lang="en" sz="1800">
                <a:solidFill>
                  <a:srgbClr val="000000"/>
                </a:solidFill>
                <a:highlight>
                  <a:srgbClr val="FFFFFF"/>
                </a:highlight>
              </a:rPr>
              <a:t>Hero Twins</a:t>
            </a:r>
            <a:r>
              <a:rPr lang="en" sz="1800">
                <a:solidFill>
                  <a:srgbClr val="000000"/>
                </a:solidFill>
                <a:highlight>
                  <a:srgbClr val="FFFFFF"/>
                </a:highlight>
              </a:rPr>
              <a:t> continue to be produced through Native Realities</a:t>
            </a:r>
            <a:endParaRPr sz="1800">
              <a:solidFill>
                <a:srgbClr val="000000"/>
              </a:solidFill>
              <a:highlight>
                <a:srgbClr val="FFFFFF"/>
              </a:high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pic>
        <p:nvPicPr>
          <p:cNvPr id="331" name="Google Shape;331;p49"/>
          <p:cNvPicPr preferRelativeResize="0"/>
          <p:nvPr/>
        </p:nvPicPr>
        <p:blipFill>
          <a:blip r:embed="rId3">
            <a:alphaModFix/>
          </a:blip>
          <a:stretch>
            <a:fillRect/>
          </a:stretch>
        </p:blipFill>
        <p:spPr>
          <a:xfrm>
            <a:off x="2847975" y="576250"/>
            <a:ext cx="3448050" cy="3990975"/>
          </a:xfrm>
          <a:prstGeom prst="rect">
            <a:avLst/>
          </a:prstGeom>
          <a:noFill/>
          <a:ln>
            <a:noFill/>
          </a:ln>
        </p:spPr>
      </p:pic>
      <p:pic>
        <p:nvPicPr>
          <p:cNvPr id="332" name="Google Shape;332;p49"/>
          <p:cNvPicPr preferRelativeResize="0"/>
          <p:nvPr/>
        </p:nvPicPr>
        <p:blipFill>
          <a:blip r:embed="rId4">
            <a:alphaModFix/>
          </a:blip>
          <a:stretch>
            <a:fillRect/>
          </a:stretch>
        </p:blipFill>
        <p:spPr>
          <a:xfrm>
            <a:off x="1662100" y="4419688"/>
            <a:ext cx="5819775" cy="3905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50"/>
          <p:cNvSpPr txBox="1"/>
          <p:nvPr>
            <p:ph type="title"/>
          </p:nvPr>
        </p:nvSpPr>
        <p:spPr>
          <a:xfrm>
            <a:off x="311700" y="292850"/>
            <a:ext cx="8520600" cy="801000"/>
          </a:xfrm>
          <a:prstGeom prst="rect">
            <a:avLst/>
          </a:prstGeom>
          <a:solidFill>
            <a:schemeClr val="dk1"/>
          </a:solidFill>
        </p:spPr>
        <p:txBody>
          <a:bodyPr anchorCtr="0" anchor="t" bIns="91425" lIns="91425" spcFirstLastPara="1" rIns="91425" wrap="square" tIns="91425">
            <a:noAutofit/>
          </a:bodyPr>
          <a:lstStyle/>
          <a:p>
            <a:pPr indent="0" lvl="0" marL="0" rtl="0" algn="l">
              <a:spcBef>
                <a:spcPts val="0"/>
              </a:spcBef>
              <a:spcAft>
                <a:spcPts val="0"/>
              </a:spcAft>
              <a:buNone/>
            </a:pPr>
            <a:r>
              <a:rPr lang="en"/>
              <a:t>Works Cited</a:t>
            </a:r>
            <a:endParaRPr/>
          </a:p>
        </p:txBody>
      </p:sp>
      <p:sp>
        <p:nvSpPr>
          <p:cNvPr id="338" name="Google Shape;338;p50"/>
          <p:cNvSpPr txBox="1"/>
          <p:nvPr>
            <p:ph idx="1" type="body"/>
          </p:nvPr>
        </p:nvSpPr>
        <p:spPr>
          <a:xfrm>
            <a:off x="311700" y="1228675"/>
            <a:ext cx="8520600" cy="33402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Brayboy, Bryan McKinley Jones. 2005. “Toward a Tribal Critical Race Theory in Education”. In </a:t>
            </a:r>
            <a:r>
              <a:rPr i="1" lang="en" sz="1200">
                <a:solidFill>
                  <a:srgbClr val="000000"/>
                </a:solidFill>
                <a:latin typeface="Arial"/>
                <a:ea typeface="Arial"/>
                <a:cs typeface="Arial"/>
                <a:sym typeface="Arial"/>
              </a:rPr>
              <a:t>The Urban Review</a:t>
            </a:r>
            <a:r>
              <a:rPr lang="en" sz="1200">
                <a:solidFill>
                  <a:srgbClr val="000000"/>
                </a:solidFill>
                <a:latin typeface="Arial"/>
                <a:ea typeface="Arial"/>
                <a:cs typeface="Arial"/>
                <a:sym typeface="Arial"/>
              </a:rPr>
              <a:t>, Vol. 37, No. 5, (December), Pp. 427..</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Deforest, Dale Ray. Interview by Melissa Kocelko. Personal Interview. Phone. November 15, 2019.</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Forbes, Jack. 1987. “Colonialism and Native American Literature: Analysis.” In </a:t>
            </a:r>
            <a:r>
              <a:rPr i="1" lang="en" sz="1200">
                <a:solidFill>
                  <a:srgbClr val="000000"/>
                </a:solidFill>
                <a:latin typeface="Arial"/>
                <a:ea typeface="Arial"/>
                <a:cs typeface="Arial"/>
                <a:sym typeface="Arial"/>
              </a:rPr>
              <a:t>Wicazo Sa Review</a:t>
            </a:r>
            <a:r>
              <a:rPr lang="en" sz="1200">
                <a:solidFill>
                  <a:srgbClr val="000000"/>
                </a:solidFill>
                <a:latin typeface="Arial"/>
                <a:ea typeface="Arial"/>
                <a:cs typeface="Arial"/>
                <a:sym typeface="Arial"/>
              </a:rPr>
              <a:t>, Vol. 3, No. 2 (Autumn), Pp. 17-23.</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Helvie, Forrest, C. 2013. “Capes and the Canon: Comic Book Superheroes and Canonical American Literature.” PhD diss, Indiana University of Pennsylvania.</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Jim, Keith. Interview by Melissa Kocelko. Personal Interview. Phone. October 11, 2019.</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Locke, Katherine. 2018. “Author and illustrator Dale Deforest presents new comic book “Hero Twins.” In </a:t>
            </a:r>
            <a:r>
              <a:rPr i="1" lang="en" sz="1200">
                <a:solidFill>
                  <a:srgbClr val="000000"/>
                </a:solidFill>
                <a:latin typeface="Arial"/>
                <a:ea typeface="Arial"/>
                <a:cs typeface="Arial"/>
                <a:sym typeface="Arial"/>
              </a:rPr>
              <a:t>Navajo-Hopi Observer</a:t>
            </a:r>
            <a:r>
              <a:rPr lang="en" sz="1200">
                <a:solidFill>
                  <a:srgbClr val="000000"/>
                </a:solidFill>
                <a:latin typeface="Arial"/>
                <a:ea typeface="Arial"/>
                <a:cs typeface="Arial"/>
                <a:sym typeface="Arial"/>
              </a:rPr>
              <a:t>.</a:t>
            </a:r>
            <a:r>
              <a:rPr lang="en" sz="1200">
                <a:solidFill>
                  <a:srgbClr val="000000"/>
                </a:solidFill>
                <a:uFill>
                  <a:noFill/>
                </a:uFill>
                <a:latin typeface="Arial"/>
                <a:ea typeface="Arial"/>
                <a:cs typeface="Arial"/>
                <a:sym typeface="Arial"/>
                <a:hlinkClick r:id="rId3">
                  <a:extLst>
                    <a:ext uri="{A12FA001-AC4F-418D-AE19-62706E023703}">
                      <ahyp:hlinkClr val="tx"/>
                    </a:ext>
                  </a:extLst>
                </a:hlinkClick>
              </a:rPr>
              <a:t> </a:t>
            </a:r>
            <a:r>
              <a:rPr lang="en" sz="1200" u="sng">
                <a:solidFill>
                  <a:srgbClr val="000000"/>
                </a:solidFill>
                <a:latin typeface="Arial"/>
                <a:ea typeface="Arial"/>
                <a:cs typeface="Arial"/>
                <a:sym typeface="Arial"/>
                <a:hlinkClick r:id="rId4">
                  <a:extLst>
                    <a:ext uri="{A12FA001-AC4F-418D-AE19-62706E023703}">
                      <ahyp:hlinkClr val="tx"/>
                    </a:ext>
                  </a:extLst>
                </a:hlinkClick>
              </a:rPr>
              <a:t>https://www.nhonews.com/news/2018/apr/24/author-and-illustrator-dale-deforest-presents-new-/</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Lyotard, </a:t>
            </a:r>
            <a:r>
              <a:rPr lang="en" sz="1200">
                <a:solidFill>
                  <a:srgbClr val="000000"/>
                </a:solidFill>
                <a:highlight>
                  <a:srgbClr val="FFFFFF"/>
                </a:highlight>
                <a:latin typeface="Arial"/>
                <a:ea typeface="Arial"/>
                <a:cs typeface="Arial"/>
                <a:sym typeface="Arial"/>
              </a:rPr>
              <a:t>Jean-François. 1984. The Postmodern Condition: A Report on Knowledge. In </a:t>
            </a:r>
            <a:r>
              <a:rPr i="1" lang="en" sz="1200">
                <a:solidFill>
                  <a:srgbClr val="000000"/>
                </a:solidFill>
                <a:highlight>
                  <a:srgbClr val="FFFFFF"/>
                </a:highlight>
                <a:latin typeface="Arial"/>
                <a:ea typeface="Arial"/>
                <a:cs typeface="Arial"/>
                <a:sym typeface="Arial"/>
              </a:rPr>
              <a:t>Theory and History of Literature, Vol. 10</a:t>
            </a:r>
            <a:r>
              <a:rPr lang="en" sz="1200">
                <a:solidFill>
                  <a:srgbClr val="000000"/>
                </a:solidFill>
                <a:highlight>
                  <a:srgbClr val="FFFFFF"/>
                </a:highlight>
                <a:latin typeface="Arial"/>
                <a:ea typeface="Arial"/>
                <a:cs typeface="Arial"/>
                <a:sym typeface="Arial"/>
              </a:rPr>
              <a:t>. University of Minnesota. Pp. XXIV.</a:t>
            </a:r>
            <a:endParaRPr sz="1200">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51"/>
          <p:cNvSpPr txBox="1"/>
          <p:nvPr>
            <p:ph type="title"/>
          </p:nvPr>
        </p:nvSpPr>
        <p:spPr>
          <a:xfrm>
            <a:off x="311700" y="292850"/>
            <a:ext cx="8520600" cy="801000"/>
          </a:xfrm>
          <a:prstGeom prst="rect">
            <a:avLst/>
          </a:prstGeom>
          <a:solidFill>
            <a:schemeClr val="dk1"/>
          </a:solidFill>
        </p:spPr>
        <p:txBody>
          <a:bodyPr anchorCtr="0" anchor="t" bIns="91425" lIns="91425" spcFirstLastPara="1" rIns="91425" wrap="square" tIns="91425">
            <a:noAutofit/>
          </a:bodyPr>
          <a:lstStyle/>
          <a:p>
            <a:pPr indent="0" lvl="0" marL="0" rtl="0" algn="l">
              <a:spcBef>
                <a:spcPts val="0"/>
              </a:spcBef>
              <a:spcAft>
                <a:spcPts val="0"/>
              </a:spcAft>
              <a:buNone/>
            </a:pPr>
            <a:r>
              <a:rPr lang="en"/>
              <a:t>Images Cited</a:t>
            </a:r>
            <a:endParaRPr/>
          </a:p>
        </p:txBody>
      </p:sp>
      <p:sp>
        <p:nvSpPr>
          <p:cNvPr id="344" name="Google Shape;344;p51"/>
          <p:cNvSpPr txBox="1"/>
          <p:nvPr>
            <p:ph idx="1" type="body"/>
          </p:nvPr>
        </p:nvSpPr>
        <p:spPr>
          <a:xfrm>
            <a:off x="311700" y="1228675"/>
            <a:ext cx="8520600" cy="3678000"/>
          </a:xfrm>
          <a:prstGeom prst="rect">
            <a:avLst/>
          </a:prstGeom>
        </p:spPr>
        <p:txBody>
          <a:bodyPr anchorCtr="0" anchor="t" bIns="91425" lIns="91425" spcFirstLastPara="1" rIns="91425" wrap="square" tIns="91425">
            <a:noAutofit/>
          </a:bodyPr>
          <a:lstStyle/>
          <a:p>
            <a:pPr indent="-304800" lvl="0" marL="457200" rtl="0" algn="l">
              <a:lnSpc>
                <a:spcPct val="100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Action Comics. “Superman” 1938. </a:t>
            </a:r>
            <a:r>
              <a:rPr lang="en" sz="1200" u="sng">
                <a:solidFill>
                  <a:srgbClr val="000000"/>
                </a:solidFill>
                <a:latin typeface="Arial"/>
                <a:ea typeface="Arial"/>
                <a:cs typeface="Arial"/>
                <a:sym typeface="Arial"/>
                <a:hlinkClick r:id="rId3">
                  <a:extLst>
                    <a:ext uri="{A12FA001-AC4F-418D-AE19-62706E023703}">
                      <ahyp:hlinkClr val="tx"/>
                    </a:ext>
                  </a:extLst>
                </a:hlinkClick>
              </a:rPr>
              <a:t>https://www.amazon.com/Action-January-Reprints-Appearance-Superman/dp/B01MTC6IPJ</a:t>
            </a:r>
            <a:r>
              <a:rPr lang="en" sz="1200">
                <a:solidFill>
                  <a:srgbClr val="000000"/>
                </a:solidFill>
                <a:latin typeface="Arial"/>
                <a:ea typeface="Arial"/>
                <a:cs typeface="Arial"/>
                <a:sym typeface="Arial"/>
              </a:rPr>
              <a:t>  </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Batman. 1940. </a:t>
            </a:r>
            <a:r>
              <a:rPr lang="en" sz="1200" u="sng">
                <a:solidFill>
                  <a:srgbClr val="000000"/>
                </a:solidFill>
                <a:latin typeface="Arial"/>
                <a:ea typeface="Arial"/>
                <a:cs typeface="Arial"/>
                <a:sym typeface="Arial"/>
                <a:hlinkClick r:id="rId4">
                  <a:extLst>
                    <a:ext uri="{A12FA001-AC4F-418D-AE19-62706E023703}">
                      <ahyp:hlinkClr val="tx"/>
                    </a:ext>
                  </a:extLst>
                </a:hlinkClick>
              </a:rPr>
              <a:t>https://www.pinterest.co.uk/pin/551761391823158175/</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Captain America.1941. </a:t>
            </a:r>
            <a:r>
              <a:rPr lang="en" sz="1200" u="sng">
                <a:solidFill>
                  <a:srgbClr val="000000"/>
                </a:solidFill>
                <a:latin typeface="Arial"/>
                <a:ea typeface="Arial"/>
                <a:cs typeface="Arial"/>
                <a:sym typeface="Arial"/>
                <a:hlinkClick r:id="rId5">
                  <a:extLst>
                    <a:ext uri="{A12FA001-AC4F-418D-AE19-62706E023703}">
                      <ahyp:hlinkClr val="tx"/>
                    </a:ext>
                  </a:extLst>
                </a:hlinkClick>
              </a:rPr>
              <a:t>https://www.marvel.com/comics/issue/7849/captain_america_comics_1941_1</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Hill, Gord. 2010.”500 Years of Resistance: A Comic Book.” </a:t>
            </a:r>
            <a:r>
              <a:rPr lang="en" sz="1200" u="sng">
                <a:solidFill>
                  <a:srgbClr val="000000"/>
                </a:solidFill>
                <a:latin typeface="Arial"/>
                <a:ea typeface="Arial"/>
                <a:cs typeface="Arial"/>
                <a:sym typeface="Arial"/>
                <a:hlinkClick r:id="rId6">
                  <a:extLst>
                    <a:ext uri="{A12FA001-AC4F-418D-AE19-62706E023703}">
                      <ahyp:hlinkClr val="tx"/>
                    </a:ext>
                  </a:extLst>
                </a:hlinkClick>
              </a:rPr>
              <a:t>https://www.amazon.com/500-Years-Resistance-Comic-Book/dp/1551523604</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en" sz="1200">
                <a:solidFill>
                  <a:srgbClr val="000000"/>
                </a:solidFill>
                <a:highlight>
                  <a:srgbClr val="FFFFFF"/>
                </a:highlight>
                <a:latin typeface="Arial"/>
                <a:ea typeface="Arial"/>
                <a:cs typeface="Arial"/>
                <a:sym typeface="Arial"/>
              </a:rPr>
              <a:t>Ktj1comics. 2020. “Another cover to The Heroes: Book III.” </a:t>
            </a:r>
            <a:r>
              <a:rPr lang="en" sz="1200" u="sng">
                <a:solidFill>
                  <a:srgbClr val="000000"/>
                </a:solidFill>
                <a:latin typeface="Arial"/>
                <a:ea typeface="Arial"/>
                <a:cs typeface="Arial"/>
                <a:sym typeface="Arial"/>
                <a:hlinkClick r:id="rId7">
                  <a:extLst>
                    <a:ext uri="{A12FA001-AC4F-418D-AE19-62706E023703}">
                      <ahyp:hlinkClr val="tx"/>
                    </a:ext>
                  </a:extLst>
                </a:hlinkClick>
              </a:rPr>
              <a:t>https://www.instagram.com/p/B8PjbbHlPRF/</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Moonshot. 2017. “Moonshot: The Indigenous Comics Collection Volume 2.” </a:t>
            </a:r>
            <a:r>
              <a:rPr lang="en" sz="1200" u="sng">
                <a:solidFill>
                  <a:srgbClr val="000000"/>
                </a:solidFill>
                <a:latin typeface="Arial"/>
                <a:ea typeface="Arial"/>
                <a:cs typeface="Arial"/>
                <a:sym typeface="Arial"/>
                <a:hlinkClick r:id="rId8">
                  <a:extLst>
                    <a:ext uri="{A12FA001-AC4F-418D-AE19-62706E023703}">
                      <ahyp:hlinkClr val="tx"/>
                    </a:ext>
                  </a:extLst>
                </a:hlinkClick>
              </a:rPr>
              <a:t>http://ahcomics.com/wordpress/moonshot-volume-2/</a:t>
            </a:r>
            <a:endParaRPr sz="1200">
              <a:solidFill>
                <a:srgbClr val="000000"/>
              </a:solidFill>
              <a:latin typeface="Arial"/>
              <a:ea typeface="Arial"/>
              <a:cs typeface="Arial"/>
              <a:sym typeface="Arial"/>
            </a:endParaRPr>
          </a:p>
          <a:p>
            <a:pPr indent="-304800" lvl="0" marL="457200" rtl="0" algn="l">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Odjick, Jay. 2007. “Kagagi: The Raven.” </a:t>
            </a:r>
            <a:r>
              <a:rPr lang="en" sz="1200" u="sng">
                <a:solidFill>
                  <a:srgbClr val="000000"/>
                </a:solidFill>
                <a:latin typeface="Arial"/>
                <a:ea typeface="Arial"/>
                <a:cs typeface="Arial"/>
                <a:sym typeface="Arial"/>
                <a:hlinkClick r:id="rId9">
                  <a:extLst>
                    <a:ext uri="{A12FA001-AC4F-418D-AE19-62706E023703}">
                      <ahyp:hlinkClr val="tx"/>
                    </a:ext>
                  </a:extLst>
                </a:hlinkClick>
              </a:rPr>
              <a:t>https://www.comixology.com/Kagagi-The-Raven/digital-comic/19189</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Peace Party. 2000. “Peace Party, Issue 13.” </a:t>
            </a:r>
            <a:r>
              <a:rPr lang="en" sz="1200" u="sng">
                <a:solidFill>
                  <a:srgbClr val="000000"/>
                </a:solidFill>
                <a:latin typeface="Arial"/>
                <a:ea typeface="Arial"/>
                <a:cs typeface="Arial"/>
                <a:sym typeface="Arial"/>
                <a:hlinkClick r:id="rId10">
                  <a:extLst>
                    <a:ext uri="{A12FA001-AC4F-418D-AE19-62706E023703}">
                      <ahyp:hlinkClr val="tx"/>
                    </a:ext>
                  </a:extLst>
                </a:hlinkClick>
              </a:rPr>
              <a:t>http://www.turtletrack.org/IssueHistory/Issues00/Co07012000/CO_07012000_PeaceParty.htm</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Proudstar, Jon. 1996. “Tribal Force.” </a:t>
            </a:r>
            <a:r>
              <a:rPr lang="en" sz="1200" u="sng">
                <a:solidFill>
                  <a:srgbClr val="000000"/>
                </a:solidFill>
                <a:latin typeface="Arial"/>
                <a:ea typeface="Arial"/>
                <a:cs typeface="Arial"/>
                <a:sym typeface="Arial"/>
                <a:hlinkClick r:id="rId11">
                  <a:extLst>
                    <a:ext uri="{A12FA001-AC4F-418D-AE19-62706E023703}">
                      <ahyp:hlinkClr val="tx"/>
                    </a:ext>
                  </a:extLst>
                </a:hlinkClick>
              </a:rPr>
              <a:t>https://www.npr.org/2017/04/02/522223987/with-this-publisher-native-american-superheroes-fly-high</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Starr, Arigon. 2012. “Super Indian Volume 1.” </a:t>
            </a:r>
            <a:r>
              <a:rPr lang="en" sz="1200" u="sng">
                <a:solidFill>
                  <a:srgbClr val="000000"/>
                </a:solidFill>
                <a:latin typeface="Arial"/>
                <a:ea typeface="Arial"/>
                <a:cs typeface="Arial"/>
                <a:sym typeface="Arial"/>
                <a:hlinkClick r:id="rId12">
                  <a:extLst>
                    <a:ext uri="{A12FA001-AC4F-418D-AE19-62706E023703}">
                      <ahyp:hlinkClr val="tx"/>
                    </a:ext>
                  </a:extLst>
                </a:hlinkClick>
              </a:rPr>
              <a:t>https://www.amazon.com/Super-Indian-One-Arigon-Starr/dp/9870985955</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Tso, Theo. 2015. “Captain Paiute: Indigenous Defender of the Southwest.” </a:t>
            </a:r>
            <a:r>
              <a:rPr lang="en" sz="1200" u="sng">
                <a:solidFill>
                  <a:srgbClr val="000000"/>
                </a:solidFill>
                <a:latin typeface="Arial"/>
                <a:ea typeface="Arial"/>
                <a:cs typeface="Arial"/>
                <a:sym typeface="Arial"/>
                <a:hlinkClick r:id="rId13">
                  <a:extLst>
                    <a:ext uri="{A12FA001-AC4F-418D-AE19-62706E023703}">
                      <ahyp:hlinkClr val="tx"/>
                    </a:ext>
                  </a:extLst>
                </a:hlinkClick>
              </a:rPr>
              <a:t>https://newsmaven.io/indiancountrytoday/archive/native-american-comics-creator-showcase-theo-tso-and-captain-paiute-v1mVu7mfOkahSv0bW212Lg</a:t>
            </a:r>
            <a:endParaRPr sz="1200">
              <a:solidFill>
                <a:srgbClr val="000000"/>
              </a:solidFill>
              <a:latin typeface="Arial"/>
              <a:ea typeface="Arial"/>
              <a:cs typeface="Arial"/>
              <a:sym typeface="Arial"/>
            </a:endParaRPr>
          </a:p>
          <a:p>
            <a:pPr indent="-304800" lvl="0" marL="457200" rtl="0" algn="l">
              <a:lnSpc>
                <a:spcPct val="100000"/>
              </a:lnSpc>
              <a:spcBef>
                <a:spcPts val="0"/>
              </a:spcBef>
              <a:spcAft>
                <a:spcPts val="0"/>
              </a:spcAft>
              <a:buClr>
                <a:srgbClr val="000000"/>
              </a:buClr>
              <a:buSzPts val="1200"/>
              <a:buFont typeface="Arial"/>
              <a:buChar char="●"/>
            </a:pPr>
            <a:r>
              <a:rPr lang="en" sz="1200">
                <a:solidFill>
                  <a:srgbClr val="000000"/>
                </a:solidFill>
                <a:latin typeface="Arial"/>
                <a:ea typeface="Arial"/>
                <a:cs typeface="Arial"/>
                <a:sym typeface="Arial"/>
              </a:rPr>
              <a:t>Truman, Timothy. 1985.”Scout. Volume 1, Issue 1.” </a:t>
            </a:r>
            <a:r>
              <a:rPr lang="en" sz="1200" u="sng">
                <a:solidFill>
                  <a:srgbClr val="000000"/>
                </a:solidFill>
                <a:latin typeface="Arial"/>
                <a:ea typeface="Arial"/>
                <a:cs typeface="Arial"/>
                <a:sym typeface="Arial"/>
                <a:hlinkClick r:id="rId14">
                  <a:extLst>
                    <a:ext uri="{A12FA001-AC4F-418D-AE19-62706E023703}">
                      <ahyp:hlinkClr val="tx"/>
                    </a:ext>
                  </a:extLst>
                </a:hlinkClick>
              </a:rPr>
              <a:t>https://www.amazon.com/Scout-Vol-1-v/dp/1933305959</a:t>
            </a:r>
            <a:endParaRPr sz="1200">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p16"/>
          <p:cNvSpPr txBox="1"/>
          <p:nvPr>
            <p:ph type="title"/>
          </p:nvPr>
        </p:nvSpPr>
        <p:spPr>
          <a:xfrm>
            <a:off x="246600" y="290225"/>
            <a:ext cx="3157500" cy="833700"/>
          </a:xfrm>
          <a:prstGeom prst="rect">
            <a:avLst/>
          </a:prstGeom>
          <a:solidFill>
            <a:schemeClr val="dk1"/>
          </a:solidFill>
        </p:spPr>
        <p:txBody>
          <a:bodyPr anchorCtr="0" anchor="b" bIns="91425" lIns="91425" spcFirstLastPara="1" rIns="91425" wrap="square" tIns="91425">
            <a:noAutofit/>
          </a:bodyPr>
          <a:lstStyle/>
          <a:p>
            <a:pPr indent="0" lvl="0" marL="0" rtl="0" algn="l">
              <a:spcBef>
                <a:spcPts val="0"/>
              </a:spcBef>
              <a:spcAft>
                <a:spcPts val="0"/>
              </a:spcAft>
              <a:buNone/>
            </a:pPr>
            <a:r>
              <a:rPr lang="en" sz="4200"/>
              <a:t>Superhero Qualities</a:t>
            </a:r>
            <a:endParaRPr/>
          </a:p>
        </p:txBody>
      </p:sp>
      <p:sp>
        <p:nvSpPr>
          <p:cNvPr id="74" name="Google Shape;74;p16"/>
          <p:cNvSpPr txBox="1"/>
          <p:nvPr>
            <p:ph idx="1" type="body"/>
          </p:nvPr>
        </p:nvSpPr>
        <p:spPr>
          <a:xfrm>
            <a:off x="246600" y="2292450"/>
            <a:ext cx="2808000" cy="558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800">
                <a:solidFill>
                  <a:srgbClr val="000000"/>
                </a:solidFill>
              </a:rPr>
              <a:t>Biological?</a:t>
            </a:r>
            <a:endParaRPr sz="1800">
              <a:solidFill>
                <a:srgbClr val="000000"/>
              </a:solidFill>
            </a:endParaRPr>
          </a:p>
        </p:txBody>
      </p:sp>
      <p:pic>
        <p:nvPicPr>
          <p:cNvPr id="75" name="Google Shape;75;p16"/>
          <p:cNvPicPr preferRelativeResize="0"/>
          <p:nvPr/>
        </p:nvPicPr>
        <p:blipFill>
          <a:blip r:embed="rId3">
            <a:alphaModFix/>
          </a:blip>
          <a:stretch>
            <a:fillRect/>
          </a:stretch>
        </p:blipFill>
        <p:spPr>
          <a:xfrm>
            <a:off x="3532713" y="599312"/>
            <a:ext cx="2547449" cy="3944875"/>
          </a:xfrm>
          <a:prstGeom prst="rect">
            <a:avLst/>
          </a:prstGeom>
          <a:noFill/>
          <a:ln>
            <a:noFill/>
          </a:ln>
        </p:spPr>
      </p:pic>
      <p:pic>
        <p:nvPicPr>
          <p:cNvPr id="76" name="Google Shape;76;p16"/>
          <p:cNvPicPr preferRelativeResize="0"/>
          <p:nvPr/>
        </p:nvPicPr>
        <p:blipFill>
          <a:blip r:embed="rId4">
            <a:alphaModFix/>
          </a:blip>
          <a:stretch>
            <a:fillRect/>
          </a:stretch>
        </p:blipFill>
        <p:spPr>
          <a:xfrm>
            <a:off x="6208775" y="599313"/>
            <a:ext cx="2760469" cy="3944875"/>
          </a:xfrm>
          <a:prstGeom prst="rect">
            <a:avLst/>
          </a:prstGeom>
          <a:noFill/>
          <a:ln>
            <a:noFill/>
          </a:ln>
        </p:spPr>
      </p:pic>
      <p:sp>
        <p:nvSpPr>
          <p:cNvPr id="77" name="Google Shape;77;p16"/>
          <p:cNvSpPr txBox="1"/>
          <p:nvPr/>
        </p:nvSpPr>
        <p:spPr>
          <a:xfrm>
            <a:off x="3626538" y="4544200"/>
            <a:ext cx="2359800" cy="3147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Source Code Pro"/>
                <a:ea typeface="Source Code Pro"/>
                <a:cs typeface="Source Code Pro"/>
                <a:sym typeface="Source Code Pro"/>
                <a:hlinkClick r:id="rId5"/>
              </a:rPr>
              <a:t>Action Comics, 1938</a:t>
            </a:r>
            <a:endParaRPr>
              <a:latin typeface="Source Code Pro"/>
              <a:ea typeface="Source Code Pro"/>
              <a:cs typeface="Source Code Pro"/>
              <a:sym typeface="Source Code Pro"/>
            </a:endParaRPr>
          </a:p>
        </p:txBody>
      </p:sp>
      <p:sp>
        <p:nvSpPr>
          <p:cNvPr id="78" name="Google Shape;78;p16"/>
          <p:cNvSpPr txBox="1"/>
          <p:nvPr/>
        </p:nvSpPr>
        <p:spPr>
          <a:xfrm>
            <a:off x="6559475" y="4683625"/>
            <a:ext cx="2299500" cy="3147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Source Code Pro"/>
                <a:ea typeface="Source Code Pro"/>
                <a:cs typeface="Source Code Pro"/>
                <a:sym typeface="Source Code Pro"/>
                <a:hlinkClick r:id="rId6"/>
              </a:rPr>
              <a:t>Tribal Force, 1996</a:t>
            </a:r>
            <a:endParaRPr>
              <a:latin typeface="Source Code Pro"/>
              <a:ea typeface="Source Code Pro"/>
              <a:cs typeface="Source Code Pro"/>
              <a:sym typeface="Source Code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gtEl>
                                        <p:attrNameLst>
                                          <p:attrName>style.visibility</p:attrName>
                                        </p:attrNameLst>
                                      </p:cBhvr>
                                      <p:to>
                                        <p:strVal val="visible"/>
                                      </p:to>
                                    </p:set>
                                    <p:animEffect filter="fade" transition="in">
                                      <p:cBhvr>
                                        <p:cTn dur="1000"/>
                                        <p:tgtEl>
                                          <p:spTgt spid="75"/>
                                        </p:tgtEl>
                                      </p:cBhvr>
                                    </p:animEffect>
                                  </p:childTnLst>
                                </p:cTn>
                              </p:par>
                              <p:par>
                                <p:cTn fill="hold" nodeType="withEffect" presetClass="entr" presetID="10" presetSubtype="0">
                                  <p:stCondLst>
                                    <p:cond delay="0"/>
                                  </p:stCondLst>
                                  <p:childTnLst>
                                    <p:set>
                                      <p:cBhvr>
                                        <p:cTn dur="1" fill="hold">
                                          <p:stCondLst>
                                            <p:cond delay="0"/>
                                          </p:stCondLst>
                                        </p:cTn>
                                        <p:tgtEl>
                                          <p:spTgt spid="77"/>
                                        </p:tgtEl>
                                        <p:attrNameLst>
                                          <p:attrName>style.visibility</p:attrName>
                                        </p:attrNameLst>
                                      </p:cBhvr>
                                      <p:to>
                                        <p:strVal val="visible"/>
                                      </p:to>
                                    </p:set>
                                    <p:animEffect filter="fade" transition="in">
                                      <p:cBhvr>
                                        <p:cTn dur="1000"/>
                                        <p:tgtEl>
                                          <p:spTgt spid="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6"/>
                                        </p:tgtEl>
                                        <p:attrNameLst>
                                          <p:attrName>style.visibility</p:attrName>
                                        </p:attrNameLst>
                                      </p:cBhvr>
                                      <p:to>
                                        <p:strVal val="visible"/>
                                      </p:to>
                                    </p:set>
                                    <p:animEffect filter="fade" transition="in">
                                      <p:cBhvr>
                                        <p:cTn dur="1000"/>
                                        <p:tgtEl>
                                          <p:spTgt spid="76"/>
                                        </p:tgtEl>
                                      </p:cBhvr>
                                    </p:animEffect>
                                  </p:childTnLst>
                                </p:cTn>
                              </p:par>
                              <p:par>
                                <p:cTn fill="hold" nodeType="with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000"/>
                                        <p:tgtEl>
                                          <p:spTgt spid="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52"/>
          <p:cNvSpPr txBox="1"/>
          <p:nvPr>
            <p:ph type="title"/>
          </p:nvPr>
        </p:nvSpPr>
        <p:spPr>
          <a:xfrm>
            <a:off x="2802750" y="802500"/>
            <a:ext cx="3538500" cy="3538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Thank You</a:t>
            </a:r>
            <a:endParaRPr/>
          </a:p>
          <a:p>
            <a:pPr indent="0" lvl="0" marL="0" rtl="0" algn="ctr">
              <a:spcBef>
                <a:spcPts val="0"/>
              </a:spcBef>
              <a:spcAft>
                <a:spcPts val="0"/>
              </a:spcAft>
              <a:buNone/>
            </a:pPr>
            <a:r>
              <a:t/>
            </a:r>
            <a:endParaRPr sz="1200"/>
          </a:p>
          <a:p>
            <a:pPr indent="0" lvl="0" marL="0" rtl="0" algn="ctr">
              <a:spcBef>
                <a:spcPts val="0"/>
              </a:spcBef>
              <a:spcAft>
                <a:spcPts val="0"/>
              </a:spcAft>
              <a:buNone/>
            </a:pPr>
            <a:r>
              <a:rPr lang="en" sz="2400"/>
              <a:t>melissa.kocelko@du.edu</a:t>
            </a:r>
            <a:endParaRPr sz="24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p17"/>
          <p:cNvSpPr txBox="1"/>
          <p:nvPr>
            <p:ph type="title"/>
          </p:nvPr>
        </p:nvSpPr>
        <p:spPr>
          <a:xfrm>
            <a:off x="246600" y="290225"/>
            <a:ext cx="3157500" cy="833700"/>
          </a:xfrm>
          <a:prstGeom prst="rect">
            <a:avLst/>
          </a:prstGeom>
          <a:solidFill>
            <a:schemeClr val="dk1"/>
          </a:solidFill>
        </p:spPr>
        <p:txBody>
          <a:bodyPr anchorCtr="0" anchor="b" bIns="91425" lIns="91425" spcFirstLastPara="1" rIns="91425" wrap="square" tIns="91425">
            <a:noAutofit/>
          </a:bodyPr>
          <a:lstStyle/>
          <a:p>
            <a:pPr indent="0" lvl="0" marL="0" rtl="0" algn="l">
              <a:spcBef>
                <a:spcPts val="0"/>
              </a:spcBef>
              <a:spcAft>
                <a:spcPts val="0"/>
              </a:spcAft>
              <a:buNone/>
            </a:pPr>
            <a:r>
              <a:rPr lang="en" sz="4200"/>
              <a:t>Superhero Qualities</a:t>
            </a:r>
            <a:endParaRPr/>
          </a:p>
        </p:txBody>
      </p:sp>
      <p:sp>
        <p:nvSpPr>
          <p:cNvPr id="84" name="Google Shape;84;p17"/>
          <p:cNvSpPr txBox="1"/>
          <p:nvPr>
            <p:ph idx="1" type="body"/>
          </p:nvPr>
        </p:nvSpPr>
        <p:spPr>
          <a:xfrm>
            <a:off x="246600" y="2292450"/>
            <a:ext cx="2808000" cy="558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800">
                <a:solidFill>
                  <a:srgbClr val="000000"/>
                </a:solidFill>
              </a:rPr>
              <a:t>Mutation</a:t>
            </a:r>
            <a:r>
              <a:rPr lang="en" sz="1800">
                <a:solidFill>
                  <a:srgbClr val="000000"/>
                </a:solidFill>
              </a:rPr>
              <a:t>?</a:t>
            </a:r>
            <a:endParaRPr sz="1800">
              <a:solidFill>
                <a:srgbClr val="000000"/>
              </a:solidFill>
            </a:endParaRPr>
          </a:p>
        </p:txBody>
      </p:sp>
      <p:pic>
        <p:nvPicPr>
          <p:cNvPr id="85" name="Google Shape;85;p17"/>
          <p:cNvPicPr preferRelativeResize="0"/>
          <p:nvPr/>
        </p:nvPicPr>
        <p:blipFill>
          <a:blip r:embed="rId3">
            <a:alphaModFix/>
          </a:blip>
          <a:stretch>
            <a:fillRect/>
          </a:stretch>
        </p:blipFill>
        <p:spPr>
          <a:xfrm>
            <a:off x="3532725" y="599300"/>
            <a:ext cx="2555473" cy="3944850"/>
          </a:xfrm>
          <a:prstGeom prst="rect">
            <a:avLst/>
          </a:prstGeom>
          <a:noFill/>
          <a:ln>
            <a:noFill/>
          </a:ln>
        </p:spPr>
      </p:pic>
      <p:pic>
        <p:nvPicPr>
          <p:cNvPr id="86" name="Google Shape;86;p17"/>
          <p:cNvPicPr preferRelativeResize="0"/>
          <p:nvPr/>
        </p:nvPicPr>
        <p:blipFill>
          <a:blip r:embed="rId4">
            <a:alphaModFix/>
          </a:blip>
          <a:stretch>
            <a:fillRect/>
          </a:stretch>
        </p:blipFill>
        <p:spPr>
          <a:xfrm>
            <a:off x="6216825" y="599326"/>
            <a:ext cx="2555475" cy="3999831"/>
          </a:xfrm>
          <a:prstGeom prst="rect">
            <a:avLst/>
          </a:prstGeom>
          <a:noFill/>
          <a:ln>
            <a:noFill/>
          </a:ln>
        </p:spPr>
      </p:pic>
      <p:sp>
        <p:nvSpPr>
          <p:cNvPr id="87" name="Google Shape;87;p17"/>
          <p:cNvSpPr txBox="1"/>
          <p:nvPr/>
        </p:nvSpPr>
        <p:spPr>
          <a:xfrm>
            <a:off x="3532763" y="4544150"/>
            <a:ext cx="2555400" cy="3387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Source Code Pro"/>
                <a:ea typeface="Source Code Pro"/>
                <a:cs typeface="Source Code Pro"/>
                <a:sym typeface="Source Code Pro"/>
                <a:hlinkClick r:id="rId5"/>
              </a:rPr>
              <a:t>Captain America, 1941</a:t>
            </a:r>
            <a:endParaRPr>
              <a:latin typeface="Source Code Pro"/>
              <a:ea typeface="Source Code Pro"/>
              <a:cs typeface="Source Code Pro"/>
              <a:sym typeface="Source Code Pro"/>
            </a:endParaRPr>
          </a:p>
        </p:txBody>
      </p:sp>
      <p:sp>
        <p:nvSpPr>
          <p:cNvPr id="88" name="Google Shape;88;p17"/>
          <p:cNvSpPr txBox="1"/>
          <p:nvPr/>
        </p:nvSpPr>
        <p:spPr>
          <a:xfrm>
            <a:off x="6383213" y="4599150"/>
            <a:ext cx="2222700" cy="3387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Source Code Pro"/>
                <a:ea typeface="Source Code Pro"/>
                <a:cs typeface="Source Code Pro"/>
                <a:sym typeface="Source Code Pro"/>
                <a:hlinkClick r:id="rId6"/>
              </a:rPr>
              <a:t>Super Indian, 2012</a:t>
            </a:r>
            <a:endParaRPr>
              <a:latin typeface="Source Code Pro"/>
              <a:ea typeface="Source Code Pro"/>
              <a:cs typeface="Source Code Pro"/>
              <a:sym typeface="Source Code Pr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par>
                                <p:cTn fill="hold" nodeType="with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par>
                                <p:cTn fill="hold" nodeType="with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0"/>
                                        <p:tgtEl>
                                          <p:spTgt spid="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txBox="1"/>
          <p:nvPr>
            <p:ph idx="4294967295" type="title"/>
          </p:nvPr>
        </p:nvSpPr>
        <p:spPr>
          <a:xfrm>
            <a:off x="490250" y="526350"/>
            <a:ext cx="5618700" cy="4090800"/>
          </a:xfrm>
          <a:prstGeom prst="rect">
            <a:avLst/>
          </a:prstGeom>
          <a:solidFill>
            <a:schemeClr val="dk1"/>
          </a:solidFill>
        </p:spPr>
        <p:txBody>
          <a:bodyPr anchorCtr="0" anchor="t" bIns="91425" lIns="91425" spcFirstLastPara="1" rIns="91425" wrap="square" tIns="91425">
            <a:noAutofit/>
          </a:bodyPr>
          <a:lstStyle/>
          <a:p>
            <a:pPr indent="0" lvl="0" marL="0" rtl="0" algn="l">
              <a:spcBef>
                <a:spcPts val="0"/>
              </a:spcBef>
              <a:spcAft>
                <a:spcPts val="0"/>
              </a:spcAft>
              <a:buNone/>
            </a:pPr>
            <a:r>
              <a:rPr lang="en"/>
              <a:t>Superhero Qualities</a:t>
            </a:r>
            <a:endParaRPr/>
          </a:p>
        </p:txBody>
      </p:sp>
      <p:sp>
        <p:nvSpPr>
          <p:cNvPr id="94" name="Google Shape;94;p18"/>
          <p:cNvSpPr txBox="1"/>
          <p:nvPr>
            <p:ph idx="4294967295" type="body"/>
          </p:nvPr>
        </p:nvSpPr>
        <p:spPr>
          <a:xfrm>
            <a:off x="4090600" y="987150"/>
            <a:ext cx="4586700" cy="3630000"/>
          </a:xfrm>
          <a:prstGeom prst="rect">
            <a:avLst/>
          </a:prstGeom>
          <a:solidFill>
            <a:schemeClr val="lt1"/>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rgbClr val="000000"/>
                </a:solidFill>
              </a:rPr>
              <a:t>“</a:t>
            </a:r>
            <a:r>
              <a:rPr b="1" lang="en" sz="1800">
                <a:solidFill>
                  <a:srgbClr val="000000"/>
                </a:solidFill>
              </a:rPr>
              <a:t>To me a superhero is someone with extraordinary abilities that chooses to use those abilities to help people </a:t>
            </a:r>
            <a:r>
              <a:rPr lang="en" sz="1800">
                <a:solidFill>
                  <a:srgbClr val="000000"/>
                </a:solidFill>
              </a:rPr>
              <a:t>[…] it doesn't have to be anyone that has superpowers. It could be someone who just who is willing to help people with whatever they have.” </a:t>
            </a:r>
            <a:r>
              <a:rPr lang="en" sz="1400">
                <a:solidFill>
                  <a:srgbClr val="000000"/>
                </a:solidFill>
              </a:rPr>
              <a:t>(Deforest 2019)</a:t>
            </a:r>
            <a:endParaRPr sz="1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1000"/>
                                        <p:tgtEl>
                                          <p:spTgt spid="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type="title"/>
          </p:nvPr>
        </p:nvSpPr>
        <p:spPr>
          <a:xfrm>
            <a:off x="304800" y="309350"/>
            <a:ext cx="8537700" cy="748200"/>
          </a:xfrm>
          <a:prstGeom prst="rect">
            <a:avLst/>
          </a:prstGeom>
          <a:solidFill>
            <a:schemeClr val="dk1"/>
          </a:solidFill>
        </p:spPr>
        <p:txBody>
          <a:bodyPr anchorCtr="0" anchor="t" bIns="91425" lIns="91425" spcFirstLastPara="1" rIns="91425" wrap="square" tIns="91425">
            <a:noAutofit/>
          </a:bodyPr>
          <a:lstStyle/>
          <a:p>
            <a:pPr indent="0" lvl="0" marL="0" rtl="0" algn="l">
              <a:spcBef>
                <a:spcPts val="0"/>
              </a:spcBef>
              <a:spcAft>
                <a:spcPts val="0"/>
              </a:spcAft>
              <a:buNone/>
            </a:pPr>
            <a:r>
              <a:rPr lang="en"/>
              <a:t>Indigenous Comic Books</a:t>
            </a:r>
            <a:endParaRPr/>
          </a:p>
        </p:txBody>
      </p:sp>
      <p:pic>
        <p:nvPicPr>
          <p:cNvPr id="100" name="Google Shape;100;p19"/>
          <p:cNvPicPr preferRelativeResize="0"/>
          <p:nvPr/>
        </p:nvPicPr>
        <p:blipFill>
          <a:blip r:embed="rId3">
            <a:alphaModFix/>
          </a:blip>
          <a:stretch>
            <a:fillRect/>
          </a:stretch>
        </p:blipFill>
        <p:spPr>
          <a:xfrm>
            <a:off x="304800" y="1140250"/>
            <a:ext cx="2522350" cy="3838350"/>
          </a:xfrm>
          <a:prstGeom prst="rect">
            <a:avLst/>
          </a:prstGeom>
          <a:noFill/>
          <a:ln>
            <a:noFill/>
          </a:ln>
        </p:spPr>
      </p:pic>
      <p:pic>
        <p:nvPicPr>
          <p:cNvPr id="101" name="Google Shape;101;p19"/>
          <p:cNvPicPr preferRelativeResize="0"/>
          <p:nvPr/>
        </p:nvPicPr>
        <p:blipFill>
          <a:blip r:embed="rId4">
            <a:alphaModFix/>
          </a:blip>
          <a:stretch>
            <a:fillRect/>
          </a:stretch>
        </p:blipFill>
        <p:spPr>
          <a:xfrm>
            <a:off x="3341450" y="1128325"/>
            <a:ext cx="2415400" cy="3862202"/>
          </a:xfrm>
          <a:prstGeom prst="rect">
            <a:avLst/>
          </a:prstGeom>
          <a:noFill/>
          <a:ln>
            <a:noFill/>
          </a:ln>
        </p:spPr>
      </p:pic>
      <p:pic>
        <p:nvPicPr>
          <p:cNvPr id="102" name="Google Shape;102;p19"/>
          <p:cNvPicPr preferRelativeResize="0"/>
          <p:nvPr/>
        </p:nvPicPr>
        <p:blipFill>
          <a:blip r:embed="rId5">
            <a:alphaModFix/>
          </a:blip>
          <a:stretch>
            <a:fillRect/>
          </a:stretch>
        </p:blipFill>
        <p:spPr>
          <a:xfrm>
            <a:off x="6271175" y="1140250"/>
            <a:ext cx="2571320" cy="3838350"/>
          </a:xfrm>
          <a:prstGeom prst="rect">
            <a:avLst/>
          </a:prstGeom>
          <a:noFill/>
          <a:ln>
            <a:noFill/>
          </a:ln>
        </p:spPr>
      </p:pic>
      <p:sp>
        <p:nvSpPr>
          <p:cNvPr id="103" name="Google Shape;103;p19"/>
          <p:cNvSpPr txBox="1"/>
          <p:nvPr/>
        </p:nvSpPr>
        <p:spPr>
          <a:xfrm>
            <a:off x="6271150" y="4842000"/>
            <a:ext cx="1464300" cy="2658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Source Code Pro"/>
                <a:ea typeface="Source Code Pro"/>
                <a:cs typeface="Source Code Pro"/>
                <a:sym typeface="Source Code Pro"/>
                <a:hlinkClick r:id="rId6"/>
              </a:rPr>
              <a:t>(Hill 2010)</a:t>
            </a:r>
            <a:endParaRPr>
              <a:latin typeface="Source Code Pro"/>
              <a:ea typeface="Source Code Pro"/>
              <a:cs typeface="Source Code Pro"/>
              <a:sym typeface="Source Code Pro"/>
            </a:endParaRPr>
          </a:p>
        </p:txBody>
      </p:sp>
      <p:sp>
        <p:nvSpPr>
          <p:cNvPr id="104" name="Google Shape;104;p19"/>
          <p:cNvSpPr txBox="1"/>
          <p:nvPr/>
        </p:nvSpPr>
        <p:spPr>
          <a:xfrm>
            <a:off x="304800" y="4842000"/>
            <a:ext cx="1527900" cy="2658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Source Code Pro"/>
                <a:ea typeface="Source Code Pro"/>
                <a:cs typeface="Source Code Pro"/>
                <a:sym typeface="Source Code Pro"/>
                <a:hlinkClick r:id="rId7"/>
              </a:rPr>
              <a:t>Truman, 198</a:t>
            </a:r>
            <a:r>
              <a:rPr lang="en" u="sng">
                <a:solidFill>
                  <a:schemeClr val="hlink"/>
                </a:solidFill>
                <a:latin typeface="Source Code Pro"/>
                <a:ea typeface="Source Code Pro"/>
                <a:cs typeface="Source Code Pro"/>
                <a:sym typeface="Source Code Pro"/>
                <a:hlinkClick r:id="rId8"/>
              </a:rPr>
              <a:t>5</a:t>
            </a:r>
            <a:endParaRPr>
              <a:latin typeface="Source Code Pro"/>
              <a:ea typeface="Source Code Pro"/>
              <a:cs typeface="Source Code Pro"/>
              <a:sym typeface="Source Code Pro"/>
            </a:endParaRPr>
          </a:p>
        </p:txBody>
      </p:sp>
      <p:sp>
        <p:nvSpPr>
          <p:cNvPr id="105" name="Google Shape;105;p19"/>
          <p:cNvSpPr txBox="1"/>
          <p:nvPr/>
        </p:nvSpPr>
        <p:spPr>
          <a:xfrm>
            <a:off x="3549713" y="4863600"/>
            <a:ext cx="1998900" cy="2226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Source Code Pro"/>
                <a:ea typeface="Source Code Pro"/>
                <a:cs typeface="Source Code Pro"/>
                <a:sym typeface="Source Code Pro"/>
                <a:hlinkClick r:id="rId9"/>
              </a:rPr>
              <a:t>Moonshot 2, 2017</a:t>
            </a:r>
            <a:endParaRPr>
              <a:latin typeface="Source Code Pro"/>
              <a:ea typeface="Source Code Pro"/>
              <a:cs typeface="Source Code Pro"/>
              <a:sym typeface="Source Code Pro"/>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0"/>
          <p:cNvSpPr txBox="1"/>
          <p:nvPr>
            <p:ph type="title"/>
          </p:nvPr>
        </p:nvSpPr>
        <p:spPr>
          <a:xfrm>
            <a:off x="311700" y="292850"/>
            <a:ext cx="8520600" cy="801000"/>
          </a:xfrm>
          <a:prstGeom prst="rect">
            <a:avLst/>
          </a:prstGeom>
          <a:solidFill>
            <a:schemeClr val="dk1"/>
          </a:solidFill>
        </p:spPr>
        <p:txBody>
          <a:bodyPr anchorCtr="0" anchor="t" bIns="91425" lIns="91425" spcFirstLastPara="1" rIns="91425" wrap="square" tIns="91425">
            <a:noAutofit/>
          </a:bodyPr>
          <a:lstStyle/>
          <a:p>
            <a:pPr indent="0" lvl="0" marL="0" rtl="0" algn="l">
              <a:spcBef>
                <a:spcPts val="0"/>
              </a:spcBef>
              <a:spcAft>
                <a:spcPts val="0"/>
              </a:spcAft>
              <a:buNone/>
            </a:pPr>
            <a:r>
              <a:rPr lang="en"/>
              <a:t>Indigenous Comic Book Superheroes</a:t>
            </a:r>
            <a:endParaRPr/>
          </a:p>
        </p:txBody>
      </p:sp>
      <p:pic>
        <p:nvPicPr>
          <p:cNvPr id="111" name="Google Shape;111;p20"/>
          <p:cNvPicPr preferRelativeResize="0"/>
          <p:nvPr/>
        </p:nvPicPr>
        <p:blipFill>
          <a:blip r:embed="rId3">
            <a:alphaModFix/>
          </a:blip>
          <a:stretch>
            <a:fillRect/>
          </a:stretch>
        </p:blipFill>
        <p:spPr>
          <a:xfrm>
            <a:off x="6398525" y="1166724"/>
            <a:ext cx="2433770" cy="3785850"/>
          </a:xfrm>
          <a:prstGeom prst="rect">
            <a:avLst/>
          </a:prstGeom>
          <a:noFill/>
          <a:ln>
            <a:noFill/>
          </a:ln>
        </p:spPr>
      </p:pic>
      <p:pic>
        <p:nvPicPr>
          <p:cNvPr id="112" name="Google Shape;112;p20"/>
          <p:cNvPicPr preferRelativeResize="0"/>
          <p:nvPr/>
        </p:nvPicPr>
        <p:blipFill>
          <a:blip r:embed="rId4">
            <a:alphaModFix/>
          </a:blip>
          <a:stretch>
            <a:fillRect/>
          </a:stretch>
        </p:blipFill>
        <p:spPr>
          <a:xfrm>
            <a:off x="3275012" y="1145125"/>
            <a:ext cx="2503354" cy="3829050"/>
          </a:xfrm>
          <a:prstGeom prst="rect">
            <a:avLst/>
          </a:prstGeom>
          <a:noFill/>
          <a:ln>
            <a:noFill/>
          </a:ln>
        </p:spPr>
      </p:pic>
      <p:pic>
        <p:nvPicPr>
          <p:cNvPr id="113" name="Google Shape;113;p20"/>
          <p:cNvPicPr preferRelativeResize="0"/>
          <p:nvPr/>
        </p:nvPicPr>
        <p:blipFill>
          <a:blip r:embed="rId5">
            <a:alphaModFix/>
          </a:blip>
          <a:stretch>
            <a:fillRect/>
          </a:stretch>
        </p:blipFill>
        <p:spPr>
          <a:xfrm>
            <a:off x="311700" y="1145125"/>
            <a:ext cx="2343150" cy="3829050"/>
          </a:xfrm>
          <a:prstGeom prst="rect">
            <a:avLst/>
          </a:prstGeom>
          <a:noFill/>
          <a:ln>
            <a:noFill/>
          </a:ln>
        </p:spPr>
      </p:pic>
      <p:sp>
        <p:nvSpPr>
          <p:cNvPr id="114" name="Google Shape;114;p20"/>
          <p:cNvSpPr txBox="1"/>
          <p:nvPr/>
        </p:nvSpPr>
        <p:spPr>
          <a:xfrm>
            <a:off x="424275" y="4801475"/>
            <a:ext cx="2118000" cy="2763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Source Code Pro"/>
                <a:ea typeface="Source Code Pro"/>
                <a:cs typeface="Source Code Pro"/>
                <a:sym typeface="Source Code Pro"/>
                <a:hlinkClick r:id="rId6"/>
              </a:rPr>
              <a:t>Peace Party, 2000</a:t>
            </a:r>
            <a:endParaRPr>
              <a:latin typeface="Source Code Pro"/>
              <a:ea typeface="Source Code Pro"/>
              <a:cs typeface="Source Code Pro"/>
              <a:sym typeface="Source Code Pro"/>
            </a:endParaRPr>
          </a:p>
        </p:txBody>
      </p:sp>
      <p:sp>
        <p:nvSpPr>
          <p:cNvPr id="115" name="Google Shape;115;p20"/>
          <p:cNvSpPr txBox="1"/>
          <p:nvPr/>
        </p:nvSpPr>
        <p:spPr>
          <a:xfrm>
            <a:off x="6511125" y="4814675"/>
            <a:ext cx="2343300" cy="249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Source Code Pro"/>
                <a:ea typeface="Source Code Pro"/>
                <a:cs typeface="Source Code Pro"/>
                <a:sym typeface="Source Code Pro"/>
                <a:hlinkClick r:id="rId7"/>
              </a:rPr>
              <a:t>Captain Paiute, 2015</a:t>
            </a:r>
            <a:endParaRPr>
              <a:latin typeface="Source Code Pro"/>
              <a:ea typeface="Source Code Pro"/>
              <a:cs typeface="Source Code Pro"/>
              <a:sym typeface="Source Code Pro"/>
            </a:endParaRPr>
          </a:p>
        </p:txBody>
      </p:sp>
      <p:sp>
        <p:nvSpPr>
          <p:cNvPr id="116" name="Google Shape;116;p20"/>
          <p:cNvSpPr txBox="1"/>
          <p:nvPr/>
        </p:nvSpPr>
        <p:spPr>
          <a:xfrm>
            <a:off x="3620650" y="4814675"/>
            <a:ext cx="1699500" cy="249900"/>
          </a:xfrm>
          <a:prstGeom prst="rect">
            <a:avLst/>
          </a:prstGeom>
          <a:solidFill>
            <a:schemeClr val="lt1"/>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latin typeface="Source Code Pro"/>
                <a:ea typeface="Source Code Pro"/>
                <a:cs typeface="Source Code Pro"/>
                <a:sym typeface="Source Code Pro"/>
                <a:hlinkClick r:id="rId8"/>
              </a:rPr>
              <a:t>Kagagi, 2007</a:t>
            </a:r>
            <a:endParaRPr>
              <a:latin typeface="Source Code Pro"/>
              <a:ea typeface="Source Code Pro"/>
              <a:cs typeface="Source Code Pro"/>
              <a:sym typeface="Source Code Pro"/>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21"/>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0" lang="en" sz="3000">
                <a:solidFill>
                  <a:srgbClr val="000000"/>
                </a:solidFill>
                <a:latin typeface="Source Code Pro"/>
                <a:ea typeface="Source Code Pro"/>
                <a:cs typeface="Source Code Pro"/>
                <a:sym typeface="Source Code Pro"/>
              </a:rPr>
              <a:t>Diné Bahane’</a:t>
            </a:r>
            <a:endParaRPr b="0" sz="3000">
              <a:solidFill>
                <a:srgbClr val="000000"/>
              </a:solidFill>
              <a:latin typeface="Source Code Pro"/>
              <a:ea typeface="Source Code Pro"/>
              <a:cs typeface="Source Code Pro"/>
              <a:sym typeface="Source Code Pro"/>
            </a:endParaRPr>
          </a:p>
          <a:p>
            <a:pPr indent="0" lvl="0" marL="0" rtl="0" algn="l">
              <a:spcBef>
                <a:spcPts val="0"/>
              </a:spcBef>
              <a:spcAft>
                <a:spcPts val="0"/>
              </a:spcAft>
              <a:buNone/>
            </a:pPr>
            <a:r>
              <a:rPr b="0" lang="en" sz="3000">
                <a:solidFill>
                  <a:srgbClr val="000000"/>
                </a:solidFill>
                <a:latin typeface="Source Code Pro"/>
                <a:ea typeface="Source Code Pro"/>
                <a:cs typeface="Source Code Pro"/>
                <a:sym typeface="Source Code Pro"/>
              </a:rPr>
              <a:t>(Navajo creation story)</a:t>
            </a:r>
            <a:endParaRPr>
              <a:latin typeface="Source Code Pro"/>
              <a:ea typeface="Source Code Pro"/>
              <a:cs typeface="Source Code Pro"/>
              <a:sym typeface="Source Code Pro"/>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